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42"/>
  </p:handoutMasterIdLst>
  <p:sldIdLst>
    <p:sldId id="256" r:id="rId2"/>
    <p:sldId id="277" r:id="rId3"/>
    <p:sldId id="287" r:id="rId4"/>
    <p:sldId id="288" r:id="rId5"/>
    <p:sldId id="304" r:id="rId6"/>
    <p:sldId id="257" r:id="rId7"/>
    <p:sldId id="281" r:id="rId8"/>
    <p:sldId id="278" r:id="rId9"/>
    <p:sldId id="279" r:id="rId10"/>
    <p:sldId id="280" r:id="rId11"/>
    <p:sldId id="282" r:id="rId12"/>
    <p:sldId id="283" r:id="rId13"/>
    <p:sldId id="284" r:id="rId14"/>
    <p:sldId id="285" r:id="rId15"/>
    <p:sldId id="286" r:id="rId16"/>
    <p:sldId id="310" r:id="rId17"/>
    <p:sldId id="260" r:id="rId18"/>
    <p:sldId id="262" r:id="rId19"/>
    <p:sldId id="289" r:id="rId20"/>
    <p:sldId id="306" r:id="rId21"/>
    <p:sldId id="290" r:id="rId22"/>
    <p:sldId id="291" r:id="rId23"/>
    <p:sldId id="292" r:id="rId24"/>
    <p:sldId id="293" r:id="rId25"/>
    <p:sldId id="294" r:id="rId26"/>
    <p:sldId id="295" r:id="rId27"/>
    <p:sldId id="296" r:id="rId28"/>
    <p:sldId id="297" r:id="rId29"/>
    <p:sldId id="298" r:id="rId30"/>
    <p:sldId id="299" r:id="rId31"/>
    <p:sldId id="300" r:id="rId32"/>
    <p:sldId id="311" r:id="rId33"/>
    <p:sldId id="309" r:id="rId34"/>
    <p:sldId id="308" r:id="rId35"/>
    <p:sldId id="301" r:id="rId36"/>
    <p:sldId id="302" r:id="rId37"/>
    <p:sldId id="303" r:id="rId38"/>
    <p:sldId id="312" r:id="rId39"/>
    <p:sldId id="307" r:id="rId40"/>
    <p:sldId id="313" r:id="rId41"/>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77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90929"/>
  </p:normalViewPr>
  <p:slideViewPr>
    <p:cSldViewPr>
      <p:cViewPr varScale="1">
        <p:scale>
          <a:sx n="66" d="100"/>
          <a:sy n="66" d="100"/>
        </p:scale>
        <p:origin x="864" y="66"/>
      </p:cViewPr>
      <p:guideLst>
        <p:guide orient="horz" pos="17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51BF816-4FD4-4EAE-855E-5019AA69AEDB}" type="datetimeFigureOut">
              <a:rPr lang="en-US" smtClean="0"/>
              <a:pPr/>
              <a:t>11/1/2016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861AB3E-E908-430E-9CD0-94464C531B37}" type="slidenum">
              <a:rPr lang="en-US" smtClean="0"/>
              <a:pPr/>
              <a:t>‹#›</a:t>
            </a:fld>
            <a:endParaRPr lang="en-US"/>
          </a:p>
        </p:txBody>
      </p:sp>
    </p:spTree>
    <p:extLst>
      <p:ext uri="{BB962C8B-B14F-4D97-AF65-F5344CB8AC3E}">
        <p14:creationId xmlns:p14="http://schemas.microsoft.com/office/powerpoint/2010/main" val="33607761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3886200"/>
            <a:ext cx="8610600" cy="998538"/>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lgn="ctr">
              <a:defRPr>
                <a:solidFill>
                  <a:schemeClr val="tx1"/>
                </a:solidFill>
              </a:defRPr>
            </a:lvl1pPr>
          </a:lstStyle>
          <a:p>
            <a:pPr lvl="0"/>
            <a:r>
              <a:rPr lang="en-US" altLang="en-US" noProof="0" smtClean="0"/>
              <a:t>Click to edit title style</a:t>
            </a:r>
          </a:p>
        </p:txBody>
      </p:sp>
      <p:sp>
        <p:nvSpPr>
          <p:cNvPr id="4099" name="Rectangle 3"/>
          <p:cNvSpPr>
            <a:spLocks noGrp="1" noChangeArrowheads="1"/>
          </p:cNvSpPr>
          <p:nvPr>
            <p:ph type="subTitle" idx="1"/>
          </p:nvPr>
        </p:nvSpPr>
        <p:spPr>
          <a:xfrm>
            <a:off x="228600" y="4953000"/>
            <a:ext cx="8610600" cy="838200"/>
          </a:xfrm>
        </p:spPr>
        <p:txBody>
          <a:bodyPr/>
          <a:lstStyle>
            <a:lvl1pPr marL="0" indent="0" algn="ctr">
              <a:buFont typeface="Wingdings" pitchFamily="2" charset="2"/>
              <a:buNone/>
              <a:defRPr b="1"/>
            </a:lvl1pPr>
          </a:lstStyle>
          <a:p>
            <a:pPr lvl="0"/>
            <a:r>
              <a:rPr lang="en-US" altLang="en-US" noProof="0" smtClean="0"/>
              <a:t>Click to edit subtitle style</a:t>
            </a:r>
          </a:p>
        </p:txBody>
      </p:sp>
      <p:sp>
        <p:nvSpPr>
          <p:cNvPr id="4100" name="Rectangle 4"/>
          <p:cNvSpPr>
            <a:spLocks noGrp="1" noChangeArrowheads="1"/>
          </p:cNvSpPr>
          <p:nvPr>
            <p:ph type="dt" sz="quarter" idx="2"/>
          </p:nvPr>
        </p:nvSpPr>
        <p:spPr/>
        <p:txBody>
          <a:bodyPr/>
          <a:lstStyle>
            <a:lvl1pPr>
              <a:defRPr/>
            </a:lvl1pPr>
          </a:lstStyle>
          <a:p>
            <a:endParaRPr lang="en-US" altLang="en-US"/>
          </a:p>
        </p:txBody>
      </p:sp>
      <p:sp>
        <p:nvSpPr>
          <p:cNvPr id="4101" name="Rectangle 5"/>
          <p:cNvSpPr>
            <a:spLocks noGrp="1" noChangeArrowheads="1"/>
          </p:cNvSpPr>
          <p:nvPr>
            <p:ph type="ftr" sz="quarter" idx="3"/>
          </p:nvPr>
        </p:nvSpPr>
        <p:spPr/>
        <p:txBody>
          <a:bodyPr/>
          <a:lstStyle>
            <a:lvl1pPr>
              <a:defRPr/>
            </a:lvl1pPr>
          </a:lstStyle>
          <a:p>
            <a:endParaRPr lang="en-US" altLang="en-US"/>
          </a:p>
        </p:txBody>
      </p:sp>
      <p:sp>
        <p:nvSpPr>
          <p:cNvPr id="4102" name="Rectangle 6"/>
          <p:cNvSpPr>
            <a:spLocks noGrp="1" noChangeArrowheads="1"/>
          </p:cNvSpPr>
          <p:nvPr>
            <p:ph type="sldNum" sz="quarter" idx="4"/>
          </p:nvPr>
        </p:nvSpPr>
        <p:spPr/>
        <p:txBody>
          <a:bodyPr/>
          <a:lstStyle>
            <a:lvl1pPr>
              <a:defRPr/>
            </a:lvl1pPr>
          </a:lstStyle>
          <a:p>
            <a:fld id="{8FE025FE-0053-4DD5-99F0-F55F0DCB1CE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EE07FC-5B82-43A5-9A8F-DF675F7359CC}" type="slidenum">
              <a:rPr lang="en-US" altLang="en-US"/>
              <a:pPr/>
              <a:t>‹#›</a:t>
            </a:fld>
            <a:endParaRPr lang="en-US" altLang="en-US"/>
          </a:p>
        </p:txBody>
      </p:sp>
    </p:spTree>
    <p:extLst>
      <p:ext uri="{BB962C8B-B14F-4D97-AF65-F5344CB8AC3E}">
        <p14:creationId xmlns:p14="http://schemas.microsoft.com/office/powerpoint/2010/main" val="166412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CE1631-103C-40F5-B2D5-ECE39CA57D67}" type="slidenum">
              <a:rPr lang="en-US" altLang="en-US"/>
              <a:pPr/>
              <a:t>‹#›</a:t>
            </a:fld>
            <a:endParaRPr lang="en-US" altLang="en-US"/>
          </a:p>
        </p:txBody>
      </p:sp>
    </p:spTree>
    <p:extLst>
      <p:ext uri="{BB962C8B-B14F-4D97-AF65-F5344CB8AC3E}">
        <p14:creationId xmlns:p14="http://schemas.microsoft.com/office/powerpoint/2010/main" val="77614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3" y="96838"/>
            <a:ext cx="7678737" cy="599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4615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3528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705600" y="6248400"/>
            <a:ext cx="1905000" cy="457200"/>
          </a:xfrm>
        </p:spPr>
        <p:txBody>
          <a:bodyPr/>
          <a:lstStyle>
            <a:lvl1pPr>
              <a:defRPr/>
            </a:lvl1pPr>
          </a:lstStyle>
          <a:p>
            <a:fld id="{277550BB-B856-4DFF-8C5E-9096D33DA9BC}" type="slidenum">
              <a:rPr lang="en-US" altLang="en-US"/>
              <a:pPr/>
              <a:t>‹#›</a:t>
            </a:fld>
            <a:endParaRPr lang="en-US" altLang="en-US"/>
          </a:p>
        </p:txBody>
      </p:sp>
    </p:spTree>
    <p:extLst>
      <p:ext uri="{BB962C8B-B14F-4D97-AF65-F5344CB8AC3E}">
        <p14:creationId xmlns:p14="http://schemas.microsoft.com/office/powerpoint/2010/main" val="27254059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35809D-F9ED-47B6-BE4E-A85A14F62C5D}" type="slidenum">
              <a:rPr lang="en-US" altLang="en-US"/>
              <a:pPr/>
              <a:t>‹#›</a:t>
            </a:fld>
            <a:endParaRPr lang="en-US" altLang="en-US"/>
          </a:p>
        </p:txBody>
      </p:sp>
    </p:spTree>
    <p:extLst>
      <p:ext uri="{BB962C8B-B14F-4D97-AF65-F5344CB8AC3E}">
        <p14:creationId xmlns:p14="http://schemas.microsoft.com/office/powerpoint/2010/main" val="195141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05880C-5527-4C27-A787-093CF36DEC23}" type="slidenum">
              <a:rPr lang="en-US" altLang="en-US"/>
              <a:pPr/>
              <a:t>‹#›</a:t>
            </a:fld>
            <a:endParaRPr lang="en-US" altLang="en-US"/>
          </a:p>
        </p:txBody>
      </p:sp>
    </p:spTree>
    <p:extLst>
      <p:ext uri="{BB962C8B-B14F-4D97-AF65-F5344CB8AC3E}">
        <p14:creationId xmlns:p14="http://schemas.microsoft.com/office/powerpoint/2010/main" val="108392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AE876C2-DCAA-439F-8BB3-93D871516F6A}" type="slidenum">
              <a:rPr lang="en-US" altLang="en-US"/>
              <a:pPr/>
              <a:t>‹#›</a:t>
            </a:fld>
            <a:endParaRPr lang="en-US" altLang="en-US"/>
          </a:p>
        </p:txBody>
      </p:sp>
    </p:spTree>
    <p:extLst>
      <p:ext uri="{BB962C8B-B14F-4D97-AF65-F5344CB8AC3E}">
        <p14:creationId xmlns:p14="http://schemas.microsoft.com/office/powerpoint/2010/main" val="389635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A220BB8-41A1-4AFC-A54D-7C6D6829CB46}" type="slidenum">
              <a:rPr lang="en-US" altLang="en-US"/>
              <a:pPr/>
              <a:t>‹#›</a:t>
            </a:fld>
            <a:endParaRPr lang="en-US" altLang="en-US"/>
          </a:p>
        </p:txBody>
      </p:sp>
    </p:spTree>
    <p:extLst>
      <p:ext uri="{BB962C8B-B14F-4D97-AF65-F5344CB8AC3E}">
        <p14:creationId xmlns:p14="http://schemas.microsoft.com/office/powerpoint/2010/main" val="354519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4538263-D5D0-41CB-A686-1C37F7713ECA}" type="slidenum">
              <a:rPr lang="en-US" altLang="en-US"/>
              <a:pPr/>
              <a:t>‹#›</a:t>
            </a:fld>
            <a:endParaRPr lang="en-US" altLang="en-US"/>
          </a:p>
        </p:txBody>
      </p:sp>
    </p:spTree>
    <p:extLst>
      <p:ext uri="{BB962C8B-B14F-4D97-AF65-F5344CB8AC3E}">
        <p14:creationId xmlns:p14="http://schemas.microsoft.com/office/powerpoint/2010/main" val="359810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5502655-4867-4E06-8EF6-FA96317DC58A}" type="slidenum">
              <a:rPr lang="en-US" altLang="en-US"/>
              <a:pPr/>
              <a:t>‹#›</a:t>
            </a:fld>
            <a:endParaRPr lang="en-US" altLang="en-US"/>
          </a:p>
        </p:txBody>
      </p:sp>
    </p:spTree>
    <p:extLst>
      <p:ext uri="{BB962C8B-B14F-4D97-AF65-F5344CB8AC3E}">
        <p14:creationId xmlns:p14="http://schemas.microsoft.com/office/powerpoint/2010/main" val="33609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A3BE949-0AB4-46CA-AA13-F2689549B47B}" type="slidenum">
              <a:rPr lang="en-US" altLang="en-US"/>
              <a:pPr/>
              <a:t>‹#›</a:t>
            </a:fld>
            <a:endParaRPr lang="en-US" altLang="en-US"/>
          </a:p>
        </p:txBody>
      </p:sp>
    </p:spTree>
    <p:extLst>
      <p:ext uri="{BB962C8B-B14F-4D97-AF65-F5344CB8AC3E}">
        <p14:creationId xmlns:p14="http://schemas.microsoft.com/office/powerpoint/2010/main" val="420115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660FF76-24B7-4623-B067-C06CB82FCFFF}" type="slidenum">
              <a:rPr lang="en-US" altLang="en-US"/>
              <a:pPr/>
              <a:t>‹#›</a:t>
            </a:fld>
            <a:endParaRPr lang="en-US" altLang="en-US"/>
          </a:p>
        </p:txBody>
      </p:sp>
    </p:spTree>
    <p:extLst>
      <p:ext uri="{BB962C8B-B14F-4D97-AF65-F5344CB8AC3E}">
        <p14:creationId xmlns:p14="http://schemas.microsoft.com/office/powerpoint/2010/main" val="236850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
            <a:ext cx="7467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title style</a:t>
            </a:r>
          </a:p>
        </p:txBody>
      </p:sp>
      <p:sp>
        <p:nvSpPr>
          <p:cNvPr id="3075" name="Rectangle 3"/>
          <p:cNvSpPr>
            <a:spLocks noGrp="1" noChangeArrowheads="1"/>
          </p:cNvSpPr>
          <p:nvPr>
            <p:ph type="body" idx="1"/>
          </p:nvPr>
        </p:nvSpPr>
        <p:spPr bwMode="auto">
          <a:xfrm>
            <a:off x="228600" y="1676400"/>
            <a:ext cx="8610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lt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946BE0A-0218-40D6-BD9A-0F13F38412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kumimoji="1" sz="4400" b="1">
          <a:solidFill>
            <a:schemeClr val="bg1"/>
          </a:solidFill>
          <a:latin typeface="+mj-lt"/>
          <a:ea typeface="+mj-ea"/>
          <a:cs typeface="+mj-cs"/>
        </a:defRPr>
      </a:lvl1pPr>
      <a:lvl2pPr algn="l" rtl="0" eaLnBrk="0" fontAlgn="base" hangingPunct="0">
        <a:spcBef>
          <a:spcPct val="0"/>
        </a:spcBef>
        <a:spcAft>
          <a:spcPct val="0"/>
        </a:spcAft>
        <a:defRPr kumimoji="1" sz="4400" b="1">
          <a:solidFill>
            <a:schemeClr val="bg1"/>
          </a:solidFill>
          <a:latin typeface="Comic Sans MS" pitchFamily="66" charset="0"/>
        </a:defRPr>
      </a:lvl2pPr>
      <a:lvl3pPr algn="l" rtl="0" eaLnBrk="0" fontAlgn="base" hangingPunct="0">
        <a:spcBef>
          <a:spcPct val="0"/>
        </a:spcBef>
        <a:spcAft>
          <a:spcPct val="0"/>
        </a:spcAft>
        <a:defRPr kumimoji="1" sz="4400" b="1">
          <a:solidFill>
            <a:schemeClr val="bg1"/>
          </a:solidFill>
          <a:latin typeface="Comic Sans MS" pitchFamily="66" charset="0"/>
        </a:defRPr>
      </a:lvl3pPr>
      <a:lvl4pPr algn="l" rtl="0" eaLnBrk="0" fontAlgn="base" hangingPunct="0">
        <a:spcBef>
          <a:spcPct val="0"/>
        </a:spcBef>
        <a:spcAft>
          <a:spcPct val="0"/>
        </a:spcAft>
        <a:defRPr kumimoji="1" sz="4400" b="1">
          <a:solidFill>
            <a:schemeClr val="bg1"/>
          </a:solidFill>
          <a:latin typeface="Comic Sans MS" pitchFamily="66" charset="0"/>
        </a:defRPr>
      </a:lvl4pPr>
      <a:lvl5pPr algn="l" rtl="0" eaLnBrk="0" fontAlgn="base" hangingPunct="0">
        <a:spcBef>
          <a:spcPct val="0"/>
        </a:spcBef>
        <a:spcAft>
          <a:spcPct val="0"/>
        </a:spcAft>
        <a:defRPr kumimoji="1" sz="4400" b="1">
          <a:solidFill>
            <a:schemeClr val="bg1"/>
          </a:solidFill>
          <a:latin typeface="Comic Sans MS" pitchFamily="66" charset="0"/>
        </a:defRPr>
      </a:lvl5pPr>
      <a:lvl6pPr marL="457200" algn="l" rtl="0" eaLnBrk="0" fontAlgn="base" hangingPunct="0">
        <a:spcBef>
          <a:spcPct val="0"/>
        </a:spcBef>
        <a:spcAft>
          <a:spcPct val="0"/>
        </a:spcAft>
        <a:defRPr kumimoji="1" sz="4400" b="1">
          <a:solidFill>
            <a:schemeClr val="bg1"/>
          </a:solidFill>
          <a:latin typeface="Comic Sans MS" pitchFamily="66" charset="0"/>
        </a:defRPr>
      </a:lvl6pPr>
      <a:lvl7pPr marL="914400" algn="l" rtl="0" eaLnBrk="0" fontAlgn="base" hangingPunct="0">
        <a:spcBef>
          <a:spcPct val="0"/>
        </a:spcBef>
        <a:spcAft>
          <a:spcPct val="0"/>
        </a:spcAft>
        <a:defRPr kumimoji="1" sz="4400" b="1">
          <a:solidFill>
            <a:schemeClr val="bg1"/>
          </a:solidFill>
          <a:latin typeface="Comic Sans MS" pitchFamily="66" charset="0"/>
        </a:defRPr>
      </a:lvl7pPr>
      <a:lvl8pPr marL="1371600" algn="l" rtl="0" eaLnBrk="0" fontAlgn="base" hangingPunct="0">
        <a:spcBef>
          <a:spcPct val="0"/>
        </a:spcBef>
        <a:spcAft>
          <a:spcPct val="0"/>
        </a:spcAft>
        <a:defRPr kumimoji="1" sz="4400" b="1">
          <a:solidFill>
            <a:schemeClr val="bg1"/>
          </a:solidFill>
          <a:latin typeface="Comic Sans MS" pitchFamily="66" charset="0"/>
        </a:defRPr>
      </a:lvl8pPr>
      <a:lvl9pPr marL="1828800" algn="l" rtl="0" eaLnBrk="0" fontAlgn="base" hangingPunct="0">
        <a:spcBef>
          <a:spcPct val="0"/>
        </a:spcBef>
        <a:spcAft>
          <a:spcPct val="0"/>
        </a:spcAft>
        <a:defRPr kumimoji="1" sz="4400" b="1">
          <a:solidFill>
            <a:schemeClr val="bg1"/>
          </a:solidFill>
          <a:latin typeface="Comic Sans MS" pitchFamily="66" charset="0"/>
        </a:defRPr>
      </a:lvl9pPr>
    </p:titleStyle>
    <p:bodyStyle>
      <a:lvl1pPr marL="342900" indent="-342900" algn="l" rtl="0" eaLnBrk="0" fontAlgn="base" hangingPunct="0">
        <a:spcBef>
          <a:spcPct val="20000"/>
        </a:spcBef>
        <a:spcAft>
          <a:spcPct val="0"/>
        </a:spcAft>
        <a:buClr>
          <a:srgbClr val="0000D4"/>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D4"/>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00D4"/>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tudyjams.scholastic.com/studyjams/jams/science/matter/periodic-table.htm"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510" y="0"/>
            <a:ext cx="5410200" cy="1905000"/>
          </a:xfrm>
        </p:spPr>
        <p:txBody>
          <a:bodyPr/>
          <a:lstStyle/>
          <a:p>
            <a:r>
              <a:rPr lang="en-US" altLang="en-US" sz="3800" dirty="0">
                <a:latin typeface="Arial" panose="020B0604020202020204" pitchFamily="34" charset="0"/>
                <a:cs typeface="Arial" panose="020B0604020202020204" pitchFamily="34" charset="0"/>
              </a:rPr>
              <a:t>How </a:t>
            </a:r>
            <a:r>
              <a:rPr lang="en-US" altLang="en-US" sz="3800" dirty="0" smtClean="0">
                <a:latin typeface="Arial" panose="020B0604020202020204" pitchFamily="34" charset="0"/>
                <a:cs typeface="Arial" panose="020B0604020202020204" pitchFamily="34" charset="0"/>
              </a:rPr>
              <a:t>are elements organized on the Periodic Table?</a:t>
            </a:r>
            <a:endParaRPr lang="en-US" altLang="en-US" sz="3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228600" y="4038600"/>
            <a:ext cx="8839200" cy="1752600"/>
          </a:xfrm>
        </p:spPr>
        <p:txBody>
          <a:bodyPr/>
          <a:lstStyle/>
          <a:p>
            <a:r>
              <a:rPr lang="en-US" sz="2800" dirty="0" smtClean="0">
                <a:latin typeface="Arial" panose="020B0604020202020204" pitchFamily="34" charset="0"/>
                <a:cs typeface="Arial" panose="020B0604020202020204" pitchFamily="34" charset="0"/>
              </a:rPr>
              <a:t>S8P1f. Recognize that there are more than 100 elements and some have similar properties as shown on the Periodic Table of Elements</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534400" cy="499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152400"/>
            <a:ext cx="8458200" cy="1384995"/>
          </a:xfrm>
          <a:prstGeom prst="rect">
            <a:avLst/>
          </a:prstGeom>
          <a:noFill/>
        </p:spPr>
        <p:txBody>
          <a:bodyPr wrap="square" rtlCol="0">
            <a:spAutoFit/>
          </a:bodyPr>
          <a:lstStyle/>
          <a:p>
            <a:r>
              <a:rPr lang="en-US" sz="2800" b="1" dirty="0" smtClean="0">
                <a:solidFill>
                  <a:schemeClr val="accent6"/>
                </a:solidFill>
                <a:latin typeface="Arial" panose="020B0604020202020204" pitchFamily="34" charset="0"/>
                <a:cs typeface="Arial" panose="020B0604020202020204" pitchFamily="34" charset="0"/>
              </a:rPr>
              <a:t>What do you notice about the Atomic Number of Elements as you move Left to Right, Up to Down on the Periodic Table of Elements?</a:t>
            </a:r>
            <a:endParaRPr lang="en-US" sz="2800" b="1" dirty="0">
              <a:solidFill>
                <a:schemeClr val="accent6"/>
              </a:solidFill>
              <a:latin typeface="Arial" panose="020B0604020202020204" pitchFamily="34" charset="0"/>
              <a:cs typeface="Arial" panose="020B0604020202020204" pitchFamily="34" charset="0"/>
            </a:endParaRPr>
          </a:p>
        </p:txBody>
      </p:sp>
      <p:cxnSp>
        <p:nvCxnSpPr>
          <p:cNvPr id="5" name="Straight Arrow Connector 4"/>
          <p:cNvCxnSpPr/>
          <p:nvPr/>
        </p:nvCxnSpPr>
        <p:spPr bwMode="auto">
          <a:xfrm>
            <a:off x="2514600" y="3048000"/>
            <a:ext cx="2514600" cy="0"/>
          </a:xfrm>
          <a:prstGeom prst="straightConnector1">
            <a:avLst/>
          </a:prstGeom>
          <a:solidFill>
            <a:schemeClr val="accent1"/>
          </a:solidFill>
          <a:ln w="1270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8915400" y="1752600"/>
            <a:ext cx="0" cy="2133600"/>
          </a:xfrm>
          <a:prstGeom prst="straightConnector1">
            <a:avLst/>
          </a:prstGeom>
          <a:solidFill>
            <a:schemeClr val="accent1"/>
          </a:solidFill>
          <a:ln w="1270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1371600" y="1619071"/>
            <a:ext cx="4419600" cy="1200329"/>
          </a:xfrm>
          <a:prstGeom prst="rect">
            <a:avLst/>
          </a:prstGeom>
          <a:noFill/>
          <a:ln w="25400">
            <a:solidFill>
              <a:srgbClr val="FF0000"/>
            </a:solidFill>
          </a:ln>
        </p:spPr>
        <p:txBody>
          <a:bodyPr wrap="square" rtlCol="0">
            <a:spAutoFit/>
          </a:bodyPr>
          <a:lstStyle/>
          <a:p>
            <a:r>
              <a:rPr lang="en-US" sz="3600" b="1" dirty="0" smtClean="0">
                <a:solidFill>
                  <a:srgbClr val="FF0000"/>
                </a:solidFill>
                <a:latin typeface="Arial" panose="020B0604020202020204" pitchFamily="34" charset="0"/>
                <a:cs typeface="Arial" panose="020B0604020202020204" pitchFamily="34" charset="0"/>
              </a:rPr>
              <a:t>The Atomic Mass Increases</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52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63" presetClass="path" presetSubtype="0" accel="50000" decel="50000" fill="hold" nodeType="withEffect">
                                  <p:stCondLst>
                                    <p:cond delay="0"/>
                                  </p:stCondLst>
                                  <p:childTnLst>
                                    <p:animMotion origin="layout" path="M -0.14583 3.98334E-6 L 0.09583 3.98334E-6 " pathEditMode="relative" rAng="0" ptsTypes="AA">
                                      <p:cBhvr>
                                        <p:cTn id="12" dur="2000" fill="hold"/>
                                        <p:tgtEl>
                                          <p:spTgt spid="5"/>
                                        </p:tgtEl>
                                        <p:attrNameLst>
                                          <p:attrName>ppt_x</p:attrName>
                                          <p:attrName>ppt_y</p:attrName>
                                        </p:attrNameLst>
                                      </p:cBhvr>
                                      <p:rCtr x="12083" y="0"/>
                                    </p:animMotion>
                                  </p:childTnLst>
                                </p:cTn>
                              </p:par>
                            </p:childTnLst>
                          </p:cTn>
                        </p:par>
                        <p:par>
                          <p:cTn id="13" fill="hold">
                            <p:stCondLst>
                              <p:cond delay="4000"/>
                            </p:stCondLst>
                            <p:childTnLst>
                              <p:par>
                                <p:cTn id="14" presetID="1"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par>
                                <p:cTn id="16" presetID="42" presetClass="path" presetSubtype="0" accel="50000" decel="50000" fill="hold" nodeType="withEffect">
                                  <p:stCondLst>
                                    <p:cond delay="0"/>
                                  </p:stCondLst>
                                  <p:childTnLst>
                                    <p:animMotion origin="layout" path="M -1.11022E-16 -0.08883 L -1.11022E-16 0.11103 " pathEditMode="relative" rAng="0" ptsTypes="AA">
                                      <p:cBhvr>
                                        <p:cTn id="17" dur="2000" fill="hold"/>
                                        <p:tgtEl>
                                          <p:spTgt spid="7"/>
                                        </p:tgtEl>
                                        <p:attrNameLst>
                                          <p:attrName>ppt_x</p:attrName>
                                          <p:attrName>ppt_y</p:attrName>
                                        </p:attrNameLst>
                                      </p:cBhvr>
                                      <p:rCtr x="0" y="9993"/>
                                    </p:animMotion>
                                  </p:childTnLst>
                                </p:cTn>
                              </p:par>
                            </p:childTnLst>
                          </p:cTn>
                        </p:par>
                        <p:par>
                          <p:cTn id="18" fill="hold">
                            <p:stCondLst>
                              <p:cond delay="6000"/>
                            </p:stCondLst>
                            <p:childTnLst>
                              <p:par>
                                <p:cTn id="19" presetID="53" presetClass="entr" presetSubtype="16" fill="hold" grpId="0" nodeType="afterEffect">
                                  <p:stCondLst>
                                    <p:cond delay="40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371600" y="152400"/>
            <a:ext cx="7696200" cy="1219200"/>
          </a:xfrm>
        </p:spPr>
        <p:txBody>
          <a:bodyPr/>
          <a:lstStyle/>
          <a:p>
            <a:pPr algn="ctr"/>
            <a:r>
              <a:rPr lang="en-US" altLang="en-US" sz="4500" dirty="0">
                <a:latin typeface="Arial" panose="020B0604020202020204" pitchFamily="34" charset="0"/>
                <a:cs typeface="Arial" panose="020B0604020202020204" pitchFamily="34" charset="0"/>
              </a:rPr>
              <a:t>So how is </a:t>
            </a:r>
            <a:r>
              <a:rPr lang="en-US" altLang="en-US" sz="4500" dirty="0" smtClean="0">
                <a:latin typeface="Arial" panose="020B0604020202020204" pitchFamily="34" charset="0"/>
                <a:cs typeface="Arial" panose="020B0604020202020204" pitchFamily="34" charset="0"/>
              </a:rPr>
              <a:t>the Periodic Table arranged</a:t>
            </a:r>
            <a:r>
              <a:rPr lang="en-US" altLang="en-US" sz="4500" dirty="0">
                <a:latin typeface="Arial" panose="020B0604020202020204" pitchFamily="34" charset="0"/>
                <a:cs typeface="Arial" panose="020B0604020202020204" pitchFamily="34" charset="0"/>
              </a:rPr>
              <a:t>?</a:t>
            </a:r>
          </a:p>
        </p:txBody>
      </p:sp>
      <p:sp>
        <p:nvSpPr>
          <p:cNvPr id="1027" name="Rectangle 3"/>
          <p:cNvSpPr>
            <a:spLocks noGrp="1" noChangeArrowheads="1"/>
          </p:cNvSpPr>
          <p:nvPr>
            <p:ph type="body" idx="1"/>
          </p:nvPr>
        </p:nvSpPr>
        <p:spPr>
          <a:xfrm>
            <a:off x="76200" y="1981200"/>
            <a:ext cx="4382810" cy="3854670"/>
          </a:xfrm>
        </p:spPr>
        <p:txBody>
          <a:bodyPr/>
          <a:lstStyle/>
          <a:p>
            <a:pPr>
              <a:lnSpc>
                <a:spcPct val="90000"/>
              </a:lnSpc>
              <a:buClr>
                <a:schemeClr val="accent6"/>
              </a:buClr>
            </a:pPr>
            <a:r>
              <a:rPr lang="en-US" altLang="en-US" sz="2400" dirty="0">
                <a:solidFill>
                  <a:schemeClr val="accent6"/>
                </a:solidFill>
                <a:latin typeface="Arial" panose="020B0604020202020204" pitchFamily="34" charset="0"/>
                <a:cs typeface="Arial" panose="020B0604020202020204" pitchFamily="34" charset="0"/>
              </a:rPr>
              <a:t>The </a:t>
            </a:r>
            <a:r>
              <a:rPr lang="en-US" altLang="en-US" sz="2400" dirty="0" smtClean="0">
                <a:solidFill>
                  <a:schemeClr val="accent6"/>
                </a:solidFill>
                <a:latin typeface="Arial" panose="020B0604020202020204" pitchFamily="34" charset="0"/>
                <a:cs typeface="Arial" panose="020B0604020202020204" pitchFamily="34" charset="0"/>
              </a:rPr>
              <a:t>Periodic Table is organized </a:t>
            </a:r>
            <a:r>
              <a:rPr lang="en-US" altLang="en-US" sz="2400" dirty="0">
                <a:solidFill>
                  <a:schemeClr val="accent6"/>
                </a:solidFill>
                <a:latin typeface="Arial" panose="020B0604020202020204" pitchFamily="34" charset="0"/>
                <a:cs typeface="Arial" panose="020B0604020202020204" pitchFamily="34" charset="0"/>
              </a:rPr>
              <a:t>like a big grid. </a:t>
            </a:r>
            <a:endParaRPr lang="en-US" altLang="en-US" sz="2400" dirty="0" smtClean="0">
              <a:solidFill>
                <a:schemeClr val="accent6"/>
              </a:solidFill>
              <a:latin typeface="Arial" panose="020B0604020202020204" pitchFamily="34" charset="0"/>
              <a:cs typeface="Arial" panose="020B0604020202020204" pitchFamily="34" charset="0"/>
            </a:endParaRPr>
          </a:p>
          <a:p>
            <a:pPr>
              <a:lnSpc>
                <a:spcPct val="90000"/>
              </a:lnSpc>
              <a:buClr>
                <a:schemeClr val="accent6"/>
              </a:buClr>
            </a:pPr>
            <a:r>
              <a:rPr lang="en-US" altLang="en-US" sz="2400" dirty="0" smtClean="0">
                <a:solidFill>
                  <a:schemeClr val="accent6"/>
                </a:solidFill>
                <a:latin typeface="Arial" panose="020B0604020202020204" pitchFamily="34" charset="0"/>
                <a:cs typeface="Arial" panose="020B0604020202020204" pitchFamily="34" charset="0"/>
              </a:rPr>
              <a:t>The properties of an element can be predicted from its location in the Periodic Table</a:t>
            </a:r>
          </a:p>
          <a:p>
            <a:pPr>
              <a:lnSpc>
                <a:spcPct val="90000"/>
              </a:lnSpc>
              <a:buClr>
                <a:schemeClr val="accent6"/>
              </a:buClr>
            </a:pPr>
            <a:r>
              <a:rPr lang="en-US" altLang="en-US" sz="2400" dirty="0" smtClean="0">
                <a:solidFill>
                  <a:schemeClr val="accent6"/>
                </a:solidFill>
                <a:latin typeface="Arial" panose="020B0604020202020204" pitchFamily="34" charset="0"/>
                <a:cs typeface="Arial" panose="020B0604020202020204" pitchFamily="34" charset="0"/>
              </a:rPr>
              <a:t>There </a:t>
            </a:r>
            <a:r>
              <a:rPr lang="en-US" altLang="en-US" sz="2400" dirty="0">
                <a:solidFill>
                  <a:schemeClr val="accent6"/>
                </a:solidFill>
                <a:latin typeface="Arial" panose="020B0604020202020204" pitchFamily="34" charset="0"/>
                <a:cs typeface="Arial" panose="020B0604020202020204" pitchFamily="34" charset="0"/>
              </a:rPr>
              <a:t>are rows (left to </a:t>
            </a:r>
            <a:r>
              <a:rPr lang="en-US" altLang="en-US" sz="2400" dirty="0" smtClean="0">
                <a:solidFill>
                  <a:schemeClr val="accent6"/>
                </a:solidFill>
                <a:latin typeface="Arial" panose="020B0604020202020204" pitchFamily="34" charset="0"/>
                <a:cs typeface="Arial" panose="020B0604020202020204" pitchFamily="34" charset="0"/>
              </a:rPr>
              <a:t/>
            </a:r>
            <a:br>
              <a:rPr lang="en-US" altLang="en-US" sz="2400" dirty="0" smtClean="0">
                <a:solidFill>
                  <a:schemeClr val="accent6"/>
                </a:solidFill>
                <a:latin typeface="Arial" panose="020B0604020202020204" pitchFamily="34" charset="0"/>
                <a:cs typeface="Arial" panose="020B0604020202020204" pitchFamily="34" charset="0"/>
              </a:rPr>
            </a:br>
            <a:r>
              <a:rPr lang="en-US" altLang="en-US" sz="2400" dirty="0" smtClean="0">
                <a:solidFill>
                  <a:schemeClr val="accent6"/>
                </a:solidFill>
                <a:latin typeface="Arial" panose="020B0604020202020204" pitchFamily="34" charset="0"/>
                <a:cs typeface="Arial" panose="020B0604020202020204" pitchFamily="34" charset="0"/>
              </a:rPr>
              <a:t>right</a:t>
            </a:r>
            <a:r>
              <a:rPr lang="en-US" altLang="en-US" sz="2400" dirty="0">
                <a:solidFill>
                  <a:schemeClr val="accent6"/>
                </a:solidFill>
                <a:latin typeface="Arial" panose="020B0604020202020204" pitchFamily="34" charset="0"/>
                <a:cs typeface="Arial" panose="020B0604020202020204" pitchFamily="34" charset="0"/>
              </a:rPr>
              <a:t>) and columns (up </a:t>
            </a:r>
            <a:r>
              <a:rPr lang="en-US" altLang="en-US" sz="2400" dirty="0" smtClean="0">
                <a:solidFill>
                  <a:schemeClr val="accent6"/>
                </a:solidFill>
                <a:latin typeface="Arial" panose="020B0604020202020204" pitchFamily="34" charset="0"/>
                <a:cs typeface="Arial" panose="020B0604020202020204" pitchFamily="34" charset="0"/>
              </a:rPr>
              <a:t/>
            </a:r>
            <a:br>
              <a:rPr lang="en-US" altLang="en-US" sz="2400" dirty="0" smtClean="0">
                <a:solidFill>
                  <a:schemeClr val="accent6"/>
                </a:solidFill>
                <a:latin typeface="Arial" panose="020B0604020202020204" pitchFamily="34" charset="0"/>
                <a:cs typeface="Arial" panose="020B0604020202020204" pitchFamily="34" charset="0"/>
              </a:rPr>
            </a:br>
            <a:r>
              <a:rPr lang="en-US" altLang="en-US" sz="2400" dirty="0" smtClean="0">
                <a:solidFill>
                  <a:schemeClr val="accent6"/>
                </a:solidFill>
                <a:latin typeface="Arial" panose="020B0604020202020204" pitchFamily="34" charset="0"/>
                <a:cs typeface="Arial" panose="020B0604020202020204" pitchFamily="34" charset="0"/>
              </a:rPr>
              <a:t>and </a:t>
            </a:r>
            <a:r>
              <a:rPr lang="en-US" altLang="en-US" sz="2400" dirty="0">
                <a:solidFill>
                  <a:schemeClr val="accent6"/>
                </a:solidFill>
                <a:latin typeface="Arial" panose="020B0604020202020204" pitchFamily="34" charset="0"/>
                <a:cs typeface="Arial" panose="020B0604020202020204" pitchFamily="34" charset="0"/>
              </a:rPr>
              <a:t>down). </a:t>
            </a:r>
            <a:r>
              <a:rPr lang="en-US" altLang="en-US" sz="2400" dirty="0" smtClean="0">
                <a:solidFill>
                  <a:schemeClr val="accent6"/>
                </a:solidFill>
                <a:latin typeface="Arial" panose="020B0604020202020204" pitchFamily="34" charset="0"/>
                <a:cs typeface="Arial" panose="020B0604020202020204" pitchFamily="34" charset="0"/>
              </a:rPr>
              <a:t>Each row </a:t>
            </a:r>
            <a:r>
              <a:rPr lang="en-US" altLang="en-US" sz="2400" dirty="0">
                <a:solidFill>
                  <a:schemeClr val="accent6"/>
                </a:solidFill>
                <a:latin typeface="Arial" panose="020B0604020202020204" pitchFamily="34" charset="0"/>
                <a:cs typeface="Arial" panose="020B0604020202020204" pitchFamily="34" charset="0"/>
              </a:rPr>
              <a:t>and </a:t>
            </a:r>
            <a:r>
              <a:rPr lang="en-US" altLang="en-US" sz="2400" dirty="0" smtClean="0">
                <a:solidFill>
                  <a:schemeClr val="accent6"/>
                </a:solidFill>
                <a:latin typeface="Arial" panose="020B0604020202020204" pitchFamily="34" charset="0"/>
                <a:cs typeface="Arial" panose="020B0604020202020204" pitchFamily="34" charset="0"/>
              </a:rPr>
              <a:t>column mean </a:t>
            </a:r>
            <a:r>
              <a:rPr lang="en-US" altLang="en-US" sz="2400" dirty="0">
                <a:solidFill>
                  <a:schemeClr val="accent6"/>
                </a:solidFill>
                <a:latin typeface="Arial" panose="020B0604020202020204" pitchFamily="34" charset="0"/>
                <a:cs typeface="Arial" panose="020B0604020202020204" pitchFamily="34" charset="0"/>
              </a:rPr>
              <a:t>something different</a:t>
            </a:r>
            <a:r>
              <a:rPr lang="en-US" altLang="en-US" sz="2500" dirty="0" smtClean="0">
                <a:solidFill>
                  <a:schemeClr val="accent6"/>
                </a:solidFill>
                <a:latin typeface="Arial" panose="020B0604020202020204" pitchFamily="34" charset="0"/>
                <a:cs typeface="Arial" panose="020B0604020202020204" pitchFamily="34" charset="0"/>
              </a:rPr>
              <a:t>.</a:t>
            </a:r>
            <a:endParaRPr lang="en-US" altLang="en-US" sz="2500" dirty="0">
              <a:solidFill>
                <a:schemeClr val="accent6"/>
              </a:solidFill>
              <a:cs typeface="Arial" pitchFamily="34" charset="0"/>
            </a:endParaRPr>
          </a:p>
          <a:p>
            <a:pPr>
              <a:lnSpc>
                <a:spcPct val="90000"/>
              </a:lnSpc>
            </a:pPr>
            <a:endParaRPr lang="en-US" altLang="en-US" dirty="0"/>
          </a:p>
        </p:txBody>
      </p:sp>
      <p:pic>
        <p:nvPicPr>
          <p:cNvPr id="5" name="Picture 4" descr="period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2285999"/>
            <a:ext cx="5029200" cy="297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53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27" y="1270742"/>
            <a:ext cx="8572500"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52400"/>
            <a:ext cx="8763000" cy="892552"/>
          </a:xfrm>
          <a:prstGeom prst="rect">
            <a:avLst/>
          </a:prstGeom>
          <a:noFill/>
        </p:spPr>
        <p:txBody>
          <a:bodyPr wrap="square" rtlCol="0">
            <a:spAutoFit/>
          </a:bodyPr>
          <a:lstStyle/>
          <a:p>
            <a:r>
              <a:rPr lang="en-US" sz="2600" b="1" dirty="0" smtClean="0">
                <a:latin typeface="Arial" panose="020B0604020202020204" pitchFamily="34" charset="0"/>
                <a:cs typeface="Arial" panose="020B0604020202020204" pitchFamily="34" charset="0"/>
              </a:rPr>
              <a:t>The Periodic Table can also be divided into three main types of Elements: Metals, Metalloids, and Nonmetals</a:t>
            </a:r>
            <a:endParaRPr lang="en-US" sz="2600" b="1" dirty="0">
              <a:latin typeface="Arial" panose="020B0604020202020204" pitchFamily="34" charset="0"/>
              <a:cs typeface="Arial" panose="020B0604020202020204" pitchFamily="34" charset="0"/>
            </a:endParaRPr>
          </a:p>
        </p:txBody>
      </p:sp>
      <p:sp>
        <p:nvSpPr>
          <p:cNvPr id="4" name="TextBox 3"/>
          <p:cNvSpPr txBox="1"/>
          <p:nvPr/>
        </p:nvSpPr>
        <p:spPr>
          <a:xfrm>
            <a:off x="1872342" y="1270742"/>
            <a:ext cx="3918857" cy="1077218"/>
          </a:xfrm>
          <a:prstGeom prst="rect">
            <a:avLst/>
          </a:prstGeom>
          <a:noFill/>
          <a:ln>
            <a:solidFill>
              <a:schemeClr val="accent1"/>
            </a:solidFill>
          </a:ln>
        </p:spPr>
        <p:txBody>
          <a:bodyPr wrap="square" rtlCol="0">
            <a:spAutoFit/>
          </a:bodyPr>
          <a:lstStyle/>
          <a:p>
            <a:r>
              <a:rPr lang="en-US" sz="3200" b="1" dirty="0" smtClean="0">
                <a:latin typeface="Arial" panose="020B0604020202020204" pitchFamily="34" charset="0"/>
                <a:cs typeface="Arial" panose="020B0604020202020204" pitchFamily="34" charset="0"/>
              </a:rPr>
              <a:t>Complete #13 on your Notes Sheet</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00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750" y="1983828"/>
            <a:ext cx="5105400" cy="341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pPr algn="ctr"/>
            <a:r>
              <a:rPr lang="en-US" sz="7200" dirty="0" smtClean="0">
                <a:latin typeface="Arial" panose="020B0604020202020204" pitchFamily="34" charset="0"/>
                <a:cs typeface="Arial" panose="020B0604020202020204" pitchFamily="34" charset="0"/>
              </a:rPr>
              <a:t>Metals</a:t>
            </a:r>
            <a:endParaRPr lang="en-US" sz="72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76200" y="1983829"/>
            <a:ext cx="4419600" cy="4114800"/>
          </a:xfrm>
        </p:spPr>
        <p:txBody>
          <a:bodyPr/>
          <a:lstStyle/>
          <a:p>
            <a:pPr>
              <a:buClr>
                <a:schemeClr val="accent6"/>
              </a:buClr>
            </a:pPr>
            <a:r>
              <a:rPr lang="en-US" sz="3000" dirty="0" smtClean="0">
                <a:solidFill>
                  <a:schemeClr val="accent6"/>
                </a:solidFill>
                <a:latin typeface="Arial" panose="020B0604020202020204" pitchFamily="34" charset="0"/>
                <a:cs typeface="Arial" panose="020B0604020202020204" pitchFamily="34" charset="0"/>
              </a:rPr>
              <a:t>Metals are shiny</a:t>
            </a:r>
          </a:p>
          <a:p>
            <a:pPr>
              <a:buClr>
                <a:schemeClr val="accent6"/>
              </a:buClr>
            </a:pPr>
            <a:r>
              <a:rPr lang="en-US" sz="3000" dirty="0" smtClean="0">
                <a:solidFill>
                  <a:schemeClr val="accent6"/>
                </a:solidFill>
                <a:latin typeface="Arial" panose="020B0604020202020204" pitchFamily="34" charset="0"/>
                <a:cs typeface="Arial" panose="020B0604020202020204" pitchFamily="34" charset="0"/>
              </a:rPr>
              <a:t>Metals are solid at room temperature</a:t>
            </a:r>
          </a:p>
          <a:p>
            <a:pPr>
              <a:buClr>
                <a:schemeClr val="accent6"/>
              </a:buClr>
            </a:pPr>
            <a:r>
              <a:rPr lang="en-US" sz="3000" dirty="0" smtClean="0">
                <a:solidFill>
                  <a:schemeClr val="accent6"/>
                </a:solidFill>
                <a:latin typeface="Arial" panose="020B0604020202020204" pitchFamily="34" charset="0"/>
                <a:cs typeface="Arial" panose="020B0604020202020204" pitchFamily="34" charset="0"/>
              </a:rPr>
              <a:t>Metals have high</a:t>
            </a:r>
            <a:br>
              <a:rPr lang="en-US" sz="3000" dirty="0" smtClean="0">
                <a:solidFill>
                  <a:schemeClr val="accent6"/>
                </a:solidFill>
                <a:latin typeface="Arial" panose="020B0604020202020204" pitchFamily="34" charset="0"/>
                <a:cs typeface="Arial" panose="020B0604020202020204" pitchFamily="34" charset="0"/>
              </a:rPr>
            </a:br>
            <a:r>
              <a:rPr lang="en-US" sz="3000" dirty="0" smtClean="0">
                <a:solidFill>
                  <a:schemeClr val="accent6"/>
                </a:solidFill>
                <a:latin typeface="Arial" panose="020B0604020202020204" pitchFamily="34" charset="0"/>
                <a:cs typeface="Arial" panose="020B0604020202020204" pitchFamily="34" charset="0"/>
              </a:rPr>
              <a:t>conductivity</a:t>
            </a:r>
          </a:p>
          <a:p>
            <a:pPr>
              <a:buClr>
                <a:schemeClr val="accent6"/>
              </a:buClr>
            </a:pPr>
            <a:r>
              <a:rPr lang="en-US" sz="3000" dirty="0" smtClean="0">
                <a:solidFill>
                  <a:schemeClr val="accent6"/>
                </a:solidFill>
                <a:latin typeface="Arial" panose="020B0604020202020204" pitchFamily="34" charset="0"/>
                <a:cs typeface="Arial" panose="020B0604020202020204" pitchFamily="34" charset="0"/>
              </a:rPr>
              <a:t>Metals can be flattened and not shatter (malleable)</a:t>
            </a:r>
          </a:p>
        </p:txBody>
      </p:sp>
    </p:spTree>
    <p:extLst>
      <p:ext uri="{BB962C8B-B14F-4D97-AF65-F5344CB8AC3E}">
        <p14:creationId xmlns:p14="http://schemas.microsoft.com/office/powerpoint/2010/main" val="1118404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6600" dirty="0" smtClean="0">
                <a:latin typeface="Arial" panose="020B0604020202020204" pitchFamily="34" charset="0"/>
                <a:cs typeface="Arial" panose="020B0604020202020204" pitchFamily="34" charset="0"/>
              </a:rPr>
              <a:t>Nonmetals</a:t>
            </a:r>
            <a:endParaRPr lang="en-US" sz="6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260131" y="1676400"/>
            <a:ext cx="4648200" cy="4876800"/>
          </a:xfrm>
        </p:spPr>
        <p:txBody>
          <a:bodyPr/>
          <a:lstStyle/>
          <a:p>
            <a:pPr>
              <a:buClr>
                <a:schemeClr val="accent6"/>
              </a:buClr>
            </a:pPr>
            <a:r>
              <a:rPr lang="en-US" sz="3000" dirty="0" smtClean="0">
                <a:solidFill>
                  <a:schemeClr val="accent6"/>
                </a:solidFill>
                <a:latin typeface="Arial" panose="020B0604020202020204" pitchFamily="34" charset="0"/>
                <a:cs typeface="Arial" panose="020B0604020202020204" pitchFamily="34" charset="0"/>
              </a:rPr>
              <a:t>Nonmetals are not shiny</a:t>
            </a:r>
          </a:p>
          <a:p>
            <a:pPr>
              <a:buClr>
                <a:schemeClr val="accent6"/>
              </a:buClr>
            </a:pPr>
            <a:r>
              <a:rPr lang="en-US" sz="3000" dirty="0" smtClean="0">
                <a:solidFill>
                  <a:schemeClr val="accent6"/>
                </a:solidFill>
                <a:latin typeface="Arial" panose="020B0604020202020204" pitchFamily="34" charset="0"/>
                <a:cs typeface="Arial" panose="020B0604020202020204" pitchFamily="34" charset="0"/>
              </a:rPr>
              <a:t>Nonmetals are mostly gaseous at room</a:t>
            </a:r>
            <a:br>
              <a:rPr lang="en-US" sz="3000" dirty="0" smtClean="0">
                <a:solidFill>
                  <a:schemeClr val="accent6"/>
                </a:solidFill>
                <a:latin typeface="Arial" panose="020B0604020202020204" pitchFamily="34" charset="0"/>
                <a:cs typeface="Arial" panose="020B0604020202020204" pitchFamily="34" charset="0"/>
              </a:rPr>
            </a:br>
            <a:r>
              <a:rPr lang="en-US" sz="3000" dirty="0" smtClean="0">
                <a:solidFill>
                  <a:schemeClr val="accent6"/>
                </a:solidFill>
                <a:latin typeface="Arial" panose="020B0604020202020204" pitchFamily="34" charset="0"/>
                <a:cs typeface="Arial" panose="020B0604020202020204" pitchFamily="34" charset="0"/>
              </a:rPr>
              <a:t>temperature</a:t>
            </a:r>
          </a:p>
          <a:p>
            <a:pPr>
              <a:buClr>
                <a:schemeClr val="accent6"/>
              </a:buClr>
            </a:pPr>
            <a:r>
              <a:rPr lang="en-US" sz="3000" dirty="0" smtClean="0">
                <a:solidFill>
                  <a:schemeClr val="accent6"/>
                </a:solidFill>
                <a:latin typeface="Arial" panose="020B0604020202020204" pitchFamily="34" charset="0"/>
                <a:cs typeface="Arial" panose="020B0604020202020204" pitchFamily="34" charset="0"/>
              </a:rPr>
              <a:t>Nonmetals are poor conductors</a:t>
            </a:r>
          </a:p>
          <a:p>
            <a:pPr>
              <a:buClr>
                <a:schemeClr val="accent6"/>
              </a:buClr>
            </a:pPr>
            <a:r>
              <a:rPr lang="en-US" sz="3000" dirty="0" smtClean="0">
                <a:solidFill>
                  <a:schemeClr val="accent6"/>
                </a:solidFill>
                <a:latin typeface="Arial" panose="020B0604020202020204" pitchFamily="34" charset="0"/>
                <a:cs typeface="Arial" panose="020B0604020202020204" pitchFamily="34" charset="0"/>
              </a:rPr>
              <a:t>Nonmetals are brittle and will shatter easily</a:t>
            </a:r>
            <a:br>
              <a:rPr lang="en-US" sz="3000" dirty="0" smtClean="0">
                <a:solidFill>
                  <a:schemeClr val="accent6"/>
                </a:solidFill>
                <a:latin typeface="Arial" panose="020B0604020202020204" pitchFamily="34" charset="0"/>
                <a:cs typeface="Arial" panose="020B0604020202020204" pitchFamily="34" charset="0"/>
              </a:rPr>
            </a:br>
            <a:r>
              <a:rPr lang="en-US" sz="3000" dirty="0" smtClean="0">
                <a:solidFill>
                  <a:schemeClr val="accent6"/>
                </a:solidFill>
                <a:latin typeface="Arial" panose="020B0604020202020204" pitchFamily="34" charset="0"/>
                <a:cs typeface="Arial" panose="020B0604020202020204" pitchFamily="34" charset="0"/>
              </a:rPr>
              <a:t>(not malleable or ductile)</a:t>
            </a:r>
          </a:p>
          <a:p>
            <a:pPr>
              <a:buClr>
                <a:schemeClr val="accent6"/>
              </a:buClr>
            </a:pPr>
            <a:endParaRPr lang="en-US" dirty="0" smtClean="0">
              <a:solidFill>
                <a:schemeClr val="accent6"/>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3962400" cy="395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80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6600" dirty="0" smtClean="0">
                <a:latin typeface="Arial" panose="020B0604020202020204" pitchFamily="34" charset="0"/>
                <a:cs typeface="Arial" panose="020B0604020202020204" pitchFamily="34" charset="0"/>
              </a:rPr>
              <a:t>Metalloids</a:t>
            </a:r>
            <a:endParaRPr lang="en-US" sz="6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228600" y="2133600"/>
            <a:ext cx="5562600" cy="3643312"/>
          </a:xfrm>
        </p:spPr>
        <p:txBody>
          <a:bodyPr/>
          <a:lstStyle/>
          <a:p>
            <a:pPr>
              <a:buClr>
                <a:schemeClr val="accent6"/>
              </a:buClr>
            </a:pPr>
            <a:r>
              <a:rPr lang="en-US" dirty="0" smtClean="0">
                <a:solidFill>
                  <a:schemeClr val="accent6"/>
                </a:solidFill>
                <a:latin typeface="Arial" panose="020B0604020202020204" pitchFamily="34" charset="0"/>
                <a:cs typeface="Arial" panose="020B0604020202020204" pitchFamily="34" charset="0"/>
              </a:rPr>
              <a:t>Metalloids have characteristics between metals and nonmetals</a:t>
            </a:r>
          </a:p>
          <a:p>
            <a:pPr>
              <a:buClr>
                <a:schemeClr val="accent6"/>
              </a:buClr>
            </a:pPr>
            <a:r>
              <a:rPr lang="en-US" dirty="0" smtClean="0">
                <a:solidFill>
                  <a:schemeClr val="accent6"/>
                </a:solidFill>
                <a:latin typeface="Arial" panose="020B0604020202020204" pitchFamily="34" charset="0"/>
                <a:cs typeface="Arial" panose="020B0604020202020204" pitchFamily="34" charset="0"/>
              </a:rPr>
              <a:t>Metalloids are solid at room temperature</a:t>
            </a:r>
          </a:p>
          <a:p>
            <a:pPr>
              <a:buClr>
                <a:schemeClr val="accent6"/>
              </a:buClr>
            </a:pPr>
            <a:r>
              <a:rPr lang="en-US" dirty="0" smtClean="0">
                <a:solidFill>
                  <a:schemeClr val="accent6"/>
                </a:solidFill>
                <a:latin typeface="Arial" panose="020B0604020202020204" pitchFamily="34" charset="0"/>
                <a:cs typeface="Arial" panose="020B0604020202020204" pitchFamily="34" charset="0"/>
              </a:rPr>
              <a:t>Metals are semi-conductors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2971800" cy="481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832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Arial" panose="020B0604020202020204" pitchFamily="34" charset="0"/>
                <a:cs typeface="Arial" panose="020B0604020202020204" pitchFamily="34" charset="0"/>
              </a:rPr>
              <a:t>Distributed Summarizing</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panose="020B0604020202020204" pitchFamily="34" charset="0"/>
                <a:cs typeface="Arial" panose="020B0604020202020204" pitchFamily="34" charset="0"/>
              </a:rPr>
              <a:t>Turn to a seat partner and discuss the following questions [without looking at your notes]:</a:t>
            </a:r>
          </a:p>
          <a:p>
            <a:pPr marL="0" indent="0" algn="ctr">
              <a:buNone/>
            </a:pPr>
            <a:endParaRPr lang="en-US" sz="1100" dirty="0">
              <a:latin typeface="Arial" panose="020B0604020202020204" pitchFamily="34" charset="0"/>
              <a:cs typeface="Arial" panose="020B0604020202020204" pitchFamily="34" charset="0"/>
            </a:endParaRPr>
          </a:p>
          <a:p>
            <a:pPr marL="514350" indent="-514350" algn="ctr">
              <a:buAutoNum type="arabicParenBoth"/>
            </a:pPr>
            <a:r>
              <a:rPr lang="en-US" dirty="0" smtClean="0">
                <a:latin typeface="Arial" panose="020B0604020202020204" pitchFamily="34" charset="0"/>
                <a:cs typeface="Arial" panose="020B0604020202020204" pitchFamily="34" charset="0"/>
              </a:rPr>
              <a:t>Give a general description of the location of Metals, Nonmetals, and Metalloids on the Periodic Table</a:t>
            </a:r>
          </a:p>
          <a:p>
            <a:pPr marL="514350" indent="-514350" algn="ctr">
              <a:buAutoNum type="arabicParenBoth"/>
            </a:pPr>
            <a:r>
              <a:rPr lang="en-US" dirty="0" smtClean="0">
                <a:latin typeface="Arial" panose="020B0604020202020204" pitchFamily="34" charset="0"/>
                <a:cs typeface="Arial" panose="020B0604020202020204" pitchFamily="34" charset="0"/>
              </a:rPr>
              <a:t>Most Elements are of which type?</a:t>
            </a:r>
          </a:p>
          <a:p>
            <a:pPr marL="514350" indent="-514350" algn="ctr">
              <a:buAutoNum type="arabicParenBoth"/>
            </a:pPr>
            <a:r>
              <a:rPr lang="en-US" dirty="0" smtClean="0">
                <a:latin typeface="Arial" panose="020B0604020202020204" pitchFamily="34" charset="0"/>
                <a:cs typeface="Arial" panose="020B0604020202020204" pitchFamily="34" charset="0"/>
              </a:rPr>
              <a:t>What are some of the differences/similarities between them?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75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38400" y="152400"/>
            <a:ext cx="5334000" cy="1219200"/>
          </a:xfrm>
        </p:spPr>
        <p:txBody>
          <a:bodyPr/>
          <a:lstStyle/>
          <a:p>
            <a:pPr algn="ctr"/>
            <a:r>
              <a:rPr lang="en-US" altLang="en-US" sz="6600" dirty="0" smtClean="0">
                <a:latin typeface="Arial" panose="020B0604020202020204" pitchFamily="34" charset="0"/>
                <a:cs typeface="Arial" panose="020B0604020202020204" pitchFamily="34" charset="0"/>
              </a:rPr>
              <a:t>Periods</a:t>
            </a:r>
            <a:endParaRPr lang="en-US" altLang="en-US" sz="6600" dirty="0">
              <a:latin typeface="Arial" panose="020B0604020202020204" pitchFamily="34" charset="0"/>
              <a:cs typeface="Arial" panose="020B0604020202020204" pitchFamily="34" charset="0"/>
            </a:endParaRPr>
          </a:p>
        </p:txBody>
      </p:sp>
      <p:sp>
        <p:nvSpPr>
          <p:cNvPr id="7171" name="Rectangle 3"/>
          <p:cNvSpPr>
            <a:spLocks noGrp="1" noChangeArrowheads="1"/>
          </p:cNvSpPr>
          <p:nvPr>
            <p:ph type="body" idx="1"/>
          </p:nvPr>
        </p:nvSpPr>
        <p:spPr>
          <a:xfrm>
            <a:off x="132173" y="1877065"/>
            <a:ext cx="3779262" cy="4447535"/>
          </a:xfrm>
        </p:spPr>
        <p:txBody>
          <a:bodyPr/>
          <a:lstStyle/>
          <a:p>
            <a:pPr>
              <a:buClr>
                <a:schemeClr val="accent6"/>
              </a:buClr>
              <a:buFont typeface="Wingdings" panose="05000000000000000000" pitchFamily="2" charset="2"/>
              <a:buChar char="§"/>
            </a:pPr>
            <a:r>
              <a:rPr lang="en-US" altLang="en-US" sz="2600" dirty="0" smtClean="0">
                <a:solidFill>
                  <a:schemeClr val="accent6"/>
                </a:solidFill>
                <a:latin typeface="Arial" pitchFamily="34" charset="0"/>
                <a:cs typeface="Arial" pitchFamily="34" charset="0"/>
              </a:rPr>
              <a:t>Each horizontal row of the table is called</a:t>
            </a:r>
            <a:br>
              <a:rPr lang="en-US" altLang="en-US" sz="2600" dirty="0" smtClean="0">
                <a:solidFill>
                  <a:schemeClr val="accent6"/>
                </a:solidFill>
                <a:latin typeface="Arial" pitchFamily="34" charset="0"/>
                <a:cs typeface="Arial" pitchFamily="34" charset="0"/>
              </a:rPr>
            </a:br>
            <a:r>
              <a:rPr lang="en-US" altLang="en-US" sz="2600" dirty="0" smtClean="0">
                <a:solidFill>
                  <a:schemeClr val="accent6"/>
                </a:solidFill>
                <a:latin typeface="Arial" pitchFamily="34" charset="0"/>
                <a:cs typeface="Arial" pitchFamily="34" charset="0"/>
              </a:rPr>
              <a:t>a period</a:t>
            </a:r>
          </a:p>
          <a:p>
            <a:pPr marL="0" indent="0">
              <a:buClr>
                <a:schemeClr val="accent6"/>
              </a:buClr>
              <a:buNone/>
            </a:pPr>
            <a:endParaRPr lang="en-US" altLang="en-US" sz="2600" dirty="0">
              <a:solidFill>
                <a:schemeClr val="accent6"/>
              </a:solidFill>
              <a:latin typeface="Arial" pitchFamily="34" charset="0"/>
              <a:cs typeface="Arial" pitchFamily="34" charset="0"/>
            </a:endParaRPr>
          </a:p>
          <a:p>
            <a:pPr>
              <a:buClr>
                <a:schemeClr val="accent6"/>
              </a:buClr>
              <a:buFont typeface="Wingdings" panose="05000000000000000000" pitchFamily="2" charset="2"/>
              <a:buChar char="§"/>
            </a:pPr>
            <a:endParaRPr lang="en-US" altLang="en-US" sz="2600" dirty="0" smtClean="0">
              <a:solidFill>
                <a:schemeClr val="accent6"/>
              </a:solidFill>
              <a:latin typeface="Arial" pitchFamily="34" charset="0"/>
              <a:cs typeface="Arial" pitchFamily="34" charset="0"/>
            </a:endParaRPr>
          </a:p>
          <a:p>
            <a:pPr marL="0" indent="0">
              <a:buClr>
                <a:schemeClr val="accent6"/>
              </a:buClr>
              <a:buNone/>
            </a:pPr>
            <a:endParaRPr lang="en-US" altLang="en-US" sz="2600" dirty="0" smtClean="0">
              <a:solidFill>
                <a:schemeClr val="accent6"/>
              </a:solidFill>
              <a:latin typeface="Arial" pitchFamily="34" charset="0"/>
              <a:cs typeface="Arial" pitchFamily="34" charset="0"/>
            </a:endParaRPr>
          </a:p>
          <a:p>
            <a:pPr>
              <a:buClr>
                <a:schemeClr val="accent6"/>
              </a:buClr>
              <a:buFont typeface="Wingdings" panose="05000000000000000000" pitchFamily="2" charset="2"/>
              <a:buChar char="§"/>
            </a:pPr>
            <a:r>
              <a:rPr lang="en-US" altLang="en-US" sz="2600" dirty="0" smtClean="0">
                <a:solidFill>
                  <a:schemeClr val="accent6"/>
                </a:solidFill>
                <a:latin typeface="Arial" pitchFamily="34" charset="0"/>
                <a:cs typeface="Arial" pitchFamily="34" charset="0"/>
              </a:rPr>
              <a:t>Each row represents the number of energy levels present in an atom of the element</a:t>
            </a:r>
            <a:endParaRPr lang="en-US" altLang="en-US" sz="2600" dirty="0">
              <a:solidFill>
                <a:schemeClr val="accent6"/>
              </a:solidFill>
              <a:latin typeface="Arial" pitchFamily="34" charset="0"/>
              <a:cs typeface="Arial" pitchFamily="34" charset="0"/>
            </a:endParaRPr>
          </a:p>
          <a:p>
            <a:pPr algn="ctr"/>
            <a:endParaRPr lang="en-US" altLang="en-US" sz="2800" dirty="0"/>
          </a:p>
        </p:txBody>
      </p:sp>
      <p:grpSp>
        <p:nvGrpSpPr>
          <p:cNvPr id="15" name="Group 14"/>
          <p:cNvGrpSpPr/>
          <p:nvPr/>
        </p:nvGrpSpPr>
        <p:grpSpPr>
          <a:xfrm>
            <a:off x="3889621" y="1684283"/>
            <a:ext cx="4800600" cy="2590800"/>
            <a:chOff x="3429058" y="1841938"/>
            <a:chExt cx="5088033" cy="2895600"/>
          </a:xfrm>
        </p:grpSpPr>
        <p:pic>
          <p:nvPicPr>
            <p:cNvPr id="7173" name="Picture 5" descr="Periodic Table showing Peri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358" y="1841938"/>
              <a:ext cx="4421733" cy="28956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bwMode="auto">
            <a:xfrm>
              <a:off x="7162800" y="2057400"/>
              <a:ext cx="821214" cy="0"/>
            </a:xfrm>
            <a:prstGeom prst="straightConnector1">
              <a:avLst/>
            </a:prstGeom>
            <a:solidFill>
              <a:schemeClr val="accent1"/>
            </a:solidFill>
            <a:ln w="1270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6131362" y="2590800"/>
              <a:ext cx="726638" cy="0"/>
            </a:xfrm>
            <a:prstGeom prst="straightConnector1">
              <a:avLst/>
            </a:prstGeom>
            <a:solidFill>
              <a:schemeClr val="accent1"/>
            </a:solidFill>
            <a:ln w="1270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3429058" y="3124200"/>
              <a:ext cx="869849" cy="0"/>
            </a:xfrm>
            <a:prstGeom prst="straightConnector1">
              <a:avLst/>
            </a:prstGeom>
            <a:solidFill>
              <a:schemeClr val="accent1"/>
            </a:solidFill>
            <a:ln w="1270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3962400" y="4038600"/>
              <a:ext cx="942337" cy="0"/>
            </a:xfrm>
            <a:prstGeom prst="straightConnector1">
              <a:avLst/>
            </a:prstGeom>
            <a:solidFill>
              <a:schemeClr val="accent1"/>
            </a:solidFill>
            <a:ln w="1270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365" y="4343400"/>
            <a:ext cx="287576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1000"/>
                                        <p:tgtEl>
                                          <p:spTgt spid="717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Effect transition="in" filter="dissolve">
                                      <p:cBhvr>
                                        <p:cTn id="15" dur="1000"/>
                                        <p:tgtEl>
                                          <p:spTgt spid="7171">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dissolve">
                                      <p:cBhvr>
                                        <p:cTn id="1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altLang="en-US" sz="6000" dirty="0" smtClean="0">
                <a:latin typeface="Arial" panose="020B0604020202020204" pitchFamily="34" charset="0"/>
                <a:cs typeface="Arial" panose="020B0604020202020204" pitchFamily="34" charset="0"/>
              </a:rPr>
              <a:t>Groups (Families)</a:t>
            </a:r>
            <a:endParaRPr lang="en-US" altLang="en-US" sz="6000" dirty="0">
              <a:latin typeface="Arial" panose="020B0604020202020204" pitchFamily="34" charset="0"/>
              <a:cs typeface="Arial" panose="020B0604020202020204" pitchFamily="34" charset="0"/>
            </a:endParaRPr>
          </a:p>
        </p:txBody>
      </p:sp>
      <p:sp>
        <p:nvSpPr>
          <p:cNvPr id="9219" name="Rectangle 3"/>
          <p:cNvSpPr>
            <a:spLocks noGrp="1" noChangeArrowheads="1"/>
          </p:cNvSpPr>
          <p:nvPr>
            <p:ph type="body" idx="1"/>
          </p:nvPr>
        </p:nvSpPr>
        <p:spPr>
          <a:xfrm>
            <a:off x="147145" y="1695450"/>
            <a:ext cx="4543097" cy="4343400"/>
          </a:xfrm>
        </p:spPr>
        <p:txBody>
          <a:bodyPr/>
          <a:lstStyle/>
          <a:p>
            <a:pPr>
              <a:lnSpc>
                <a:spcPct val="90000"/>
              </a:lnSpc>
              <a:buClr>
                <a:schemeClr val="accent6"/>
              </a:buClr>
              <a:buFont typeface="Wingdings" panose="05000000000000000000" pitchFamily="2" charset="2"/>
              <a:buChar char="§"/>
            </a:pPr>
            <a:r>
              <a:rPr lang="en-US" altLang="en-US" sz="3000" dirty="0" smtClean="0">
                <a:solidFill>
                  <a:schemeClr val="accent6"/>
                </a:solidFill>
                <a:latin typeface="Arial" panose="020B0604020202020204" pitchFamily="34" charset="0"/>
                <a:cs typeface="Arial" panose="020B0604020202020204" pitchFamily="34" charset="0"/>
              </a:rPr>
              <a:t>The Columns are called Groups</a:t>
            </a:r>
          </a:p>
          <a:p>
            <a:pPr>
              <a:lnSpc>
                <a:spcPct val="90000"/>
              </a:lnSpc>
              <a:buClr>
                <a:schemeClr val="accent6"/>
              </a:buClr>
              <a:buFont typeface="Wingdings" panose="05000000000000000000" pitchFamily="2" charset="2"/>
              <a:buChar char="§"/>
            </a:pPr>
            <a:r>
              <a:rPr lang="en-US" altLang="en-US" sz="3000" dirty="0" smtClean="0">
                <a:solidFill>
                  <a:schemeClr val="accent6"/>
                </a:solidFill>
                <a:latin typeface="Arial" panose="020B0604020202020204" pitchFamily="34" charset="0"/>
                <a:cs typeface="Arial" panose="020B0604020202020204" pitchFamily="34" charset="0"/>
              </a:rPr>
              <a:t>There are 18 groups</a:t>
            </a:r>
          </a:p>
          <a:p>
            <a:pPr>
              <a:lnSpc>
                <a:spcPct val="90000"/>
              </a:lnSpc>
              <a:buClr>
                <a:schemeClr val="accent6"/>
              </a:buClr>
              <a:buFont typeface="Wingdings" panose="05000000000000000000" pitchFamily="2" charset="2"/>
              <a:buChar char="§"/>
            </a:pPr>
            <a:r>
              <a:rPr lang="en-US" altLang="en-US" sz="3000" dirty="0" smtClean="0">
                <a:solidFill>
                  <a:schemeClr val="accent6"/>
                </a:solidFill>
                <a:latin typeface="Arial" panose="020B0604020202020204" pitchFamily="34" charset="0"/>
                <a:cs typeface="Arial" panose="020B0604020202020204" pitchFamily="34" charset="0"/>
              </a:rPr>
              <a:t>The Elements in a group have the same number of electrons in their outer energy level</a:t>
            </a:r>
          </a:p>
          <a:p>
            <a:pPr>
              <a:lnSpc>
                <a:spcPct val="90000"/>
              </a:lnSpc>
              <a:buClr>
                <a:schemeClr val="accent6"/>
              </a:buClr>
              <a:buFont typeface="Wingdings" panose="05000000000000000000" pitchFamily="2" charset="2"/>
              <a:buChar char="§"/>
            </a:pPr>
            <a:r>
              <a:rPr lang="en-US" altLang="en-US" sz="3000" dirty="0">
                <a:solidFill>
                  <a:schemeClr val="accent6"/>
                </a:solidFill>
                <a:latin typeface="Arial" panose="020B0604020202020204" pitchFamily="34" charset="0"/>
                <a:cs typeface="Arial" panose="020B0604020202020204" pitchFamily="34" charset="0"/>
              </a:rPr>
              <a:t>Groups are often “grouped” together to form </a:t>
            </a:r>
            <a:r>
              <a:rPr lang="en-US" altLang="en-US" sz="3000" dirty="0" smtClean="0">
                <a:solidFill>
                  <a:schemeClr val="accent6"/>
                </a:solidFill>
                <a:latin typeface="Arial" panose="020B0604020202020204" pitchFamily="34" charset="0"/>
                <a:cs typeface="Arial" panose="020B0604020202020204" pitchFamily="34" charset="0"/>
              </a:rPr>
              <a:t>Families because of similar properties</a:t>
            </a:r>
            <a:endParaRPr lang="en-US" altLang="en-US" sz="3000" dirty="0">
              <a:solidFill>
                <a:schemeClr val="accent6"/>
              </a:solidFill>
              <a:latin typeface="Arial" panose="020B0604020202020204" pitchFamily="34" charset="0"/>
              <a:cs typeface="Arial" panose="020B0604020202020204" pitchFamily="34" charset="0"/>
            </a:endParaRPr>
          </a:p>
          <a:p>
            <a:pPr>
              <a:lnSpc>
                <a:spcPct val="90000"/>
              </a:lnSpc>
              <a:buClr>
                <a:schemeClr val="accent6"/>
              </a:buClr>
              <a:buFont typeface="Wingdings" panose="05000000000000000000" pitchFamily="2" charset="2"/>
              <a:buChar char="§"/>
            </a:pPr>
            <a:endParaRPr lang="en-US" altLang="en-US" sz="3000" dirty="0">
              <a:solidFill>
                <a:schemeClr val="accent6"/>
              </a:solidFill>
              <a:latin typeface="Arial" panose="020B0604020202020204" pitchFamily="34" charset="0"/>
              <a:cs typeface="Arial" panose="020B0604020202020204" pitchFamily="34" charset="0"/>
            </a:endParaRPr>
          </a:p>
          <a:p>
            <a:pPr>
              <a:lnSpc>
                <a:spcPct val="90000"/>
              </a:lnSpc>
            </a:pPr>
            <a:endParaRPr lang="en-US" altLang="en-US" dirty="0"/>
          </a:p>
        </p:txBody>
      </p:sp>
      <p:pic>
        <p:nvPicPr>
          <p:cNvPr id="9221" name="Picture 5" descr="Periodic Table showing Gro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242" y="2209800"/>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8839200" cy="4953000"/>
          </a:xfrm>
        </p:spPr>
        <p:txBody>
          <a:bodyPr/>
          <a:lstStyle/>
          <a:p>
            <a:pPr algn="ctr"/>
            <a:r>
              <a:rPr lang="en-US" sz="3000" b="0" dirty="0" smtClean="0">
                <a:solidFill>
                  <a:schemeClr val="tx1"/>
                </a:solidFill>
                <a:latin typeface="Arial" panose="020B0604020202020204" pitchFamily="34" charset="0"/>
                <a:cs typeface="Arial" panose="020B0604020202020204" pitchFamily="34" charset="0"/>
              </a:rPr>
              <a:t>You probably know a family with several members who look a lot alike.</a:t>
            </a:r>
            <a:br>
              <a:rPr lang="en-US" sz="3000" b="0" dirty="0" smtClean="0">
                <a:solidFill>
                  <a:schemeClr val="tx1"/>
                </a:solidFill>
                <a:latin typeface="Arial" panose="020B0604020202020204" pitchFamily="34" charset="0"/>
                <a:cs typeface="Arial" panose="020B0604020202020204" pitchFamily="34" charset="0"/>
              </a:rPr>
            </a:br>
            <a:r>
              <a:rPr lang="en-US" sz="3000" b="0" dirty="0">
                <a:solidFill>
                  <a:schemeClr val="tx1"/>
                </a:solidFill>
                <a:latin typeface="Arial" panose="020B0604020202020204" pitchFamily="34" charset="0"/>
                <a:cs typeface="Arial" panose="020B0604020202020204" pitchFamily="34" charset="0"/>
              </a:rPr>
              <a:t/>
            </a:r>
            <a:br>
              <a:rPr lang="en-US" sz="3000" b="0" dirty="0">
                <a:solidFill>
                  <a:schemeClr val="tx1"/>
                </a:solidFill>
                <a:latin typeface="Arial" panose="020B0604020202020204" pitchFamily="34" charset="0"/>
                <a:cs typeface="Arial" panose="020B0604020202020204" pitchFamily="34" charset="0"/>
              </a:rPr>
            </a:br>
            <a:r>
              <a:rPr lang="en-US" sz="3000" b="0" dirty="0" smtClean="0">
                <a:solidFill>
                  <a:schemeClr val="tx1"/>
                </a:solidFill>
                <a:latin typeface="Arial" panose="020B0604020202020204" pitchFamily="34" charset="0"/>
                <a:cs typeface="Arial" panose="020B0604020202020204" pitchFamily="34" charset="0"/>
              </a:rPr>
              <a:t>The Elements in a group or family in the periodic table often-but not always-have similar properties.</a:t>
            </a:r>
            <a:br>
              <a:rPr lang="en-US" sz="3000" b="0" dirty="0" smtClean="0">
                <a:solidFill>
                  <a:schemeClr val="tx1"/>
                </a:solidFill>
                <a:latin typeface="Arial" panose="020B0604020202020204" pitchFamily="34" charset="0"/>
                <a:cs typeface="Arial" panose="020B0604020202020204" pitchFamily="34" charset="0"/>
              </a:rPr>
            </a:br>
            <a:r>
              <a:rPr lang="en-US" sz="3000" b="0" dirty="0">
                <a:solidFill>
                  <a:schemeClr val="tx1"/>
                </a:solidFill>
                <a:latin typeface="Arial" panose="020B0604020202020204" pitchFamily="34" charset="0"/>
                <a:cs typeface="Arial" panose="020B0604020202020204" pitchFamily="34" charset="0"/>
              </a:rPr>
              <a:t/>
            </a:r>
            <a:br>
              <a:rPr lang="en-US" sz="3000" b="0" dirty="0">
                <a:solidFill>
                  <a:schemeClr val="tx1"/>
                </a:solidFill>
                <a:latin typeface="Arial" panose="020B0604020202020204" pitchFamily="34" charset="0"/>
                <a:cs typeface="Arial" panose="020B0604020202020204" pitchFamily="34" charset="0"/>
              </a:rPr>
            </a:br>
            <a:r>
              <a:rPr lang="en-US" sz="3000" b="0" dirty="0" smtClean="0">
                <a:solidFill>
                  <a:schemeClr val="tx1"/>
                </a:solidFill>
                <a:latin typeface="Arial" panose="020B0604020202020204" pitchFamily="34" charset="0"/>
                <a:cs typeface="Arial" panose="020B0604020202020204" pitchFamily="34" charset="0"/>
              </a:rPr>
              <a:t>Although you are not expected to know the names of the similar “family groups”, here is a quick glance. </a:t>
            </a:r>
            <a:r>
              <a:rPr lang="en-US" sz="2800" b="0" dirty="0" smtClean="0">
                <a:solidFill>
                  <a:schemeClr val="tx1"/>
                </a:solidFill>
                <a:latin typeface="Arial" panose="020B0604020202020204" pitchFamily="34" charset="0"/>
                <a:cs typeface="Arial" panose="020B0604020202020204" pitchFamily="34" charset="0"/>
              </a:rPr>
              <a:t>[Names vary depending on source]</a:t>
            </a:r>
            <a:endParaRPr lang="en-US" sz="3000" b="0" dirty="0">
              <a:solidFill>
                <a:schemeClr val="tx1"/>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bwMode="auto">
          <a:xfrm>
            <a:off x="1371600" y="152400"/>
            <a:ext cx="7467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b="1">
                <a:solidFill>
                  <a:schemeClr val="bg1"/>
                </a:solidFill>
                <a:latin typeface="+mj-lt"/>
                <a:ea typeface="+mj-ea"/>
                <a:cs typeface="+mj-cs"/>
              </a:defRPr>
            </a:lvl1pPr>
            <a:lvl2pPr algn="l" rtl="0" eaLnBrk="0" fontAlgn="base" hangingPunct="0">
              <a:spcBef>
                <a:spcPct val="0"/>
              </a:spcBef>
              <a:spcAft>
                <a:spcPct val="0"/>
              </a:spcAft>
              <a:defRPr kumimoji="1" sz="4400" b="1">
                <a:solidFill>
                  <a:schemeClr val="bg1"/>
                </a:solidFill>
                <a:latin typeface="Comic Sans MS" pitchFamily="66" charset="0"/>
              </a:defRPr>
            </a:lvl2pPr>
            <a:lvl3pPr algn="l" rtl="0" eaLnBrk="0" fontAlgn="base" hangingPunct="0">
              <a:spcBef>
                <a:spcPct val="0"/>
              </a:spcBef>
              <a:spcAft>
                <a:spcPct val="0"/>
              </a:spcAft>
              <a:defRPr kumimoji="1" sz="4400" b="1">
                <a:solidFill>
                  <a:schemeClr val="bg1"/>
                </a:solidFill>
                <a:latin typeface="Comic Sans MS" pitchFamily="66" charset="0"/>
              </a:defRPr>
            </a:lvl3pPr>
            <a:lvl4pPr algn="l" rtl="0" eaLnBrk="0" fontAlgn="base" hangingPunct="0">
              <a:spcBef>
                <a:spcPct val="0"/>
              </a:spcBef>
              <a:spcAft>
                <a:spcPct val="0"/>
              </a:spcAft>
              <a:defRPr kumimoji="1" sz="4400" b="1">
                <a:solidFill>
                  <a:schemeClr val="bg1"/>
                </a:solidFill>
                <a:latin typeface="Comic Sans MS" pitchFamily="66" charset="0"/>
              </a:defRPr>
            </a:lvl4pPr>
            <a:lvl5pPr algn="l" rtl="0" eaLnBrk="0" fontAlgn="base" hangingPunct="0">
              <a:spcBef>
                <a:spcPct val="0"/>
              </a:spcBef>
              <a:spcAft>
                <a:spcPct val="0"/>
              </a:spcAft>
              <a:defRPr kumimoji="1" sz="4400" b="1">
                <a:solidFill>
                  <a:schemeClr val="bg1"/>
                </a:solidFill>
                <a:latin typeface="Comic Sans MS" pitchFamily="66" charset="0"/>
              </a:defRPr>
            </a:lvl5pPr>
            <a:lvl6pPr marL="457200" algn="l" rtl="0" eaLnBrk="0" fontAlgn="base" hangingPunct="0">
              <a:spcBef>
                <a:spcPct val="0"/>
              </a:spcBef>
              <a:spcAft>
                <a:spcPct val="0"/>
              </a:spcAft>
              <a:defRPr kumimoji="1" sz="4400" b="1">
                <a:solidFill>
                  <a:schemeClr val="bg1"/>
                </a:solidFill>
                <a:latin typeface="Comic Sans MS" pitchFamily="66" charset="0"/>
              </a:defRPr>
            </a:lvl6pPr>
            <a:lvl7pPr marL="914400" algn="l" rtl="0" eaLnBrk="0" fontAlgn="base" hangingPunct="0">
              <a:spcBef>
                <a:spcPct val="0"/>
              </a:spcBef>
              <a:spcAft>
                <a:spcPct val="0"/>
              </a:spcAft>
              <a:defRPr kumimoji="1" sz="4400" b="1">
                <a:solidFill>
                  <a:schemeClr val="bg1"/>
                </a:solidFill>
                <a:latin typeface="Comic Sans MS" pitchFamily="66" charset="0"/>
              </a:defRPr>
            </a:lvl7pPr>
            <a:lvl8pPr marL="1371600" algn="l" rtl="0" eaLnBrk="0" fontAlgn="base" hangingPunct="0">
              <a:spcBef>
                <a:spcPct val="0"/>
              </a:spcBef>
              <a:spcAft>
                <a:spcPct val="0"/>
              </a:spcAft>
              <a:defRPr kumimoji="1" sz="4400" b="1">
                <a:solidFill>
                  <a:schemeClr val="bg1"/>
                </a:solidFill>
                <a:latin typeface="Comic Sans MS" pitchFamily="66" charset="0"/>
              </a:defRPr>
            </a:lvl8pPr>
            <a:lvl9pPr marL="1828800" algn="l" rtl="0" eaLnBrk="0" fontAlgn="base" hangingPunct="0">
              <a:spcBef>
                <a:spcPct val="0"/>
              </a:spcBef>
              <a:spcAft>
                <a:spcPct val="0"/>
              </a:spcAft>
              <a:defRPr kumimoji="1" sz="4400" b="1">
                <a:solidFill>
                  <a:schemeClr val="bg1"/>
                </a:solidFill>
                <a:latin typeface="Comic Sans MS" pitchFamily="66" charset="0"/>
              </a:defRPr>
            </a:lvl9pPr>
          </a:lstStyle>
          <a:p>
            <a:pPr algn="ctr"/>
            <a:r>
              <a:rPr lang="en-US" altLang="en-US" sz="6000" kern="0" smtClean="0">
                <a:latin typeface="Arial" panose="020B0604020202020204" pitchFamily="34" charset="0"/>
                <a:cs typeface="Arial" panose="020B0604020202020204" pitchFamily="34" charset="0"/>
              </a:rPr>
              <a:t>Groups (Families)</a:t>
            </a:r>
            <a:endParaRPr lang="en-US" altLang="en-US" sz="6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902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atin typeface="Arial" panose="020B0604020202020204" pitchFamily="34" charset="0"/>
                <a:cs typeface="Arial" panose="020B0604020202020204" pitchFamily="34" charset="0"/>
              </a:rPr>
              <a:t>Activating Strategy</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endParaRPr lang="en-US" sz="5400" dirty="0" smtClean="0">
              <a:latin typeface="Arial" panose="020B0604020202020204" pitchFamily="34" charset="0"/>
              <a:cs typeface="Arial" panose="020B0604020202020204" pitchFamily="34" charset="0"/>
            </a:endParaRPr>
          </a:p>
          <a:p>
            <a:pPr marL="0" indent="0" algn="ctr">
              <a:buNone/>
            </a:pPr>
            <a:r>
              <a:rPr lang="en-US" sz="5400" dirty="0" smtClean="0">
                <a:latin typeface="Arial" panose="020B0604020202020204" pitchFamily="34" charset="0"/>
                <a:cs typeface="Arial" panose="020B0604020202020204" pitchFamily="34" charset="0"/>
              </a:rPr>
              <a:t>Placement Pattern</a:t>
            </a:r>
          </a:p>
          <a:p>
            <a:pPr marL="0" indent="0" algn="ctr">
              <a:buNone/>
            </a:pPr>
            <a:r>
              <a:rPr lang="en-US" sz="4000" dirty="0" smtClean="0">
                <a:latin typeface="Arial" panose="020B0604020202020204" pitchFamily="34" charset="0"/>
                <a:cs typeface="Arial" panose="020B0604020202020204" pitchFamily="34" charset="0"/>
              </a:rPr>
              <a:t>[see resources]</a:t>
            </a:r>
            <a:endParaRPr lang="en-US" sz="4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Arial" panose="020B0604020202020204" pitchFamily="34" charset="0"/>
                <a:cs typeface="Arial" panose="020B0604020202020204" pitchFamily="34" charset="0"/>
              </a:rPr>
              <a:t>Complete #14 on your Notes</a:t>
            </a:r>
            <a:endParaRPr lang="en-US" sz="40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696200" cy="483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124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7173" name="Picture 5" descr="periodic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90600" y="949240"/>
            <a:ext cx="7589148" cy="5749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371600" y="179799"/>
            <a:ext cx="60960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Hydrogen</a:t>
            </a:r>
            <a:endParaRPr lang="en-US" sz="4400" b="1" u="sng" dirty="0">
              <a:latin typeface="Arial" panose="020B0604020202020204" pitchFamily="34" charset="0"/>
              <a:cs typeface="Arial" panose="020B0604020202020204" pitchFamily="34" charset="0"/>
            </a:endParaRPr>
          </a:p>
        </p:txBody>
      </p:sp>
      <p:sp>
        <p:nvSpPr>
          <p:cNvPr id="2" name="TextBox 1"/>
          <p:cNvSpPr txBox="1"/>
          <p:nvPr/>
        </p:nvSpPr>
        <p:spPr>
          <a:xfrm>
            <a:off x="1371600" y="2806337"/>
            <a:ext cx="6705600" cy="1569660"/>
          </a:xfrm>
          <a:prstGeom prst="rect">
            <a:avLst/>
          </a:prstGeom>
          <a:solidFill>
            <a:schemeClr val="bg1"/>
          </a:solidFill>
          <a:ln>
            <a:solidFill>
              <a:schemeClr val="accent1"/>
            </a:solidFill>
          </a:ln>
        </p:spPr>
        <p:txBody>
          <a:bodyPr wrap="square" rtlCol="0">
            <a:spAutoFit/>
          </a:bodyPr>
          <a:lstStyle/>
          <a:p>
            <a:r>
              <a:rPr lang="en-US" dirty="0" smtClean="0"/>
              <a:t>The properties of Hydrogen do not match the properties of any single group, so it is set apart. It is above Group 1 because it has 1 electron in its outer energy level like Group 1.</a:t>
            </a:r>
            <a:endParaRPr lang="en-US" dirty="0"/>
          </a:p>
        </p:txBody>
      </p:sp>
    </p:spTree>
    <p:extLst>
      <p:ext uri="{BB962C8B-B14F-4D97-AF65-F5344CB8AC3E}">
        <p14:creationId xmlns:p14="http://schemas.microsoft.com/office/powerpoint/2010/main" val="1594522892"/>
      </p:ext>
    </p:extLst>
  </p:cSld>
  <p:clrMapOvr>
    <a:masterClrMapping/>
  </p:clrMapOvr>
  <mc:AlternateContent xmlns:mc="http://schemas.openxmlformats.org/markup-compatibility/2006" xmlns:p14="http://schemas.microsoft.com/office/powerpoint/2010/main">
    <mc:Choice Requires="p14">
      <p:transition spd="slow" p14:dur="125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9221" name="Picture 5" descr="periodic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90600" y="1219200"/>
            <a:ext cx="7315200" cy="5542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2209800" y="195036"/>
            <a:ext cx="44196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Alkali Metals</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979461"/>
      </p:ext>
    </p:extLst>
  </p:cSld>
  <p:clrMapOvr>
    <a:masterClrMapping/>
  </p:clrMapOvr>
  <p:transition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11269" name="Picture 5" descr="periodic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66800" y="1300480"/>
            <a:ext cx="7315200" cy="5542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600200" y="195036"/>
            <a:ext cx="60960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Alkaline-Earth Metals</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586555"/>
      </p:ext>
    </p:extLst>
  </p:cSld>
  <p:clrMapOvr>
    <a:masterClrMapping/>
  </p:clrMapOvr>
  <p:transition advTm="2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13317" name="Picture 5" descr="periodic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66800" y="1066800"/>
            <a:ext cx="7516351" cy="5694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600200" y="195036"/>
            <a:ext cx="60960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Transition Metals</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366799"/>
      </p:ext>
    </p:extLst>
  </p:cSld>
  <p:clrMapOvr>
    <a:masterClrMapping/>
  </p:clrMapOvr>
  <p:transition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98308" name="Picture 4" descr="periodI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066800"/>
            <a:ext cx="751840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1371600" y="179799"/>
            <a:ext cx="60960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Boron Group</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32268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99332" name="Picture 4" descr="periodI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066800"/>
            <a:ext cx="7721600"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1371600" y="179799"/>
            <a:ext cx="60960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Carbon Group</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59837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100356" name="Picture 4" descr="periodI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32253" y="949240"/>
            <a:ext cx="7878347" cy="5908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1365069" y="34840"/>
            <a:ext cx="60960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Nitrogen Group</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06356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101380" name="Picture 4" descr="periodI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084217"/>
            <a:ext cx="7698377" cy="57737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1371600" y="179799"/>
            <a:ext cx="60960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Oxygen Group</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13758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19461" name="Picture 5" descr="periodic8"/>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38200" y="949240"/>
            <a:ext cx="7622766" cy="57753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371600" y="179799"/>
            <a:ext cx="60960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Halogen Group</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921937"/>
      </p:ext>
    </p:extLst>
  </p:cSld>
  <p:clrMapOvr>
    <a:masterClrMapping/>
  </p:clrMapOvr>
  <p:transition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6700"/>
            <a:ext cx="8839200" cy="5257800"/>
          </a:xfrm>
        </p:spPr>
        <p:txBody>
          <a:bodyPr/>
          <a:lstStyle/>
          <a:p>
            <a:pPr algn="ctr"/>
            <a:r>
              <a:rPr lang="en-US" sz="3400" dirty="0" smtClean="0">
                <a:solidFill>
                  <a:schemeClr val="tx1"/>
                </a:solidFill>
                <a:latin typeface="Arial" panose="020B0604020202020204" pitchFamily="34" charset="0"/>
                <a:cs typeface="Arial" panose="020B0604020202020204" pitchFamily="34" charset="0"/>
              </a:rPr>
              <a:t>Suppose you went to the video store and all the DVDs were mixed together. </a:t>
            </a:r>
            <a:br>
              <a:rPr lang="en-US" sz="3400" dirty="0" smtClean="0">
                <a:solidFill>
                  <a:schemeClr val="tx1"/>
                </a:solidFill>
                <a:latin typeface="Arial" panose="020B0604020202020204" pitchFamily="34" charset="0"/>
                <a:cs typeface="Arial" panose="020B0604020202020204" pitchFamily="34" charset="0"/>
              </a:rPr>
            </a:br>
            <a:r>
              <a:rPr lang="en-US" sz="3400" dirty="0">
                <a:solidFill>
                  <a:schemeClr val="tx1"/>
                </a:solidFill>
                <a:latin typeface="Arial" panose="020B0604020202020204" pitchFamily="34" charset="0"/>
                <a:cs typeface="Arial" panose="020B0604020202020204" pitchFamily="34" charset="0"/>
              </a:rPr>
              <a:t/>
            </a:r>
            <a:br>
              <a:rPr lang="en-US" sz="3400" dirty="0">
                <a:solidFill>
                  <a:schemeClr val="tx1"/>
                </a:solidFill>
                <a:latin typeface="Arial" panose="020B0604020202020204" pitchFamily="34" charset="0"/>
                <a:cs typeface="Arial" panose="020B0604020202020204" pitchFamily="34" charset="0"/>
              </a:rPr>
            </a:br>
            <a:r>
              <a:rPr lang="en-US" sz="3400" dirty="0" smtClean="0">
                <a:solidFill>
                  <a:schemeClr val="tx1"/>
                </a:solidFill>
                <a:latin typeface="Arial" panose="020B0604020202020204" pitchFamily="34" charset="0"/>
                <a:cs typeface="Arial" panose="020B0604020202020204" pitchFamily="34" charset="0"/>
              </a:rPr>
              <a:t>How could you tell the comedies from the action movies?</a:t>
            </a:r>
            <a:br>
              <a:rPr lang="en-US" sz="3400" dirty="0" smtClean="0">
                <a:solidFill>
                  <a:schemeClr val="tx1"/>
                </a:solidFill>
                <a:latin typeface="Arial" panose="020B0604020202020204" pitchFamily="34" charset="0"/>
                <a:cs typeface="Arial" panose="020B0604020202020204" pitchFamily="34" charset="0"/>
              </a:rPr>
            </a:br>
            <a:r>
              <a:rPr lang="en-US" sz="3400" dirty="0">
                <a:solidFill>
                  <a:schemeClr val="tx1"/>
                </a:solidFill>
                <a:latin typeface="Arial" panose="020B0604020202020204" pitchFamily="34" charset="0"/>
                <a:cs typeface="Arial" panose="020B0604020202020204" pitchFamily="34" charset="0"/>
              </a:rPr>
              <a:t/>
            </a:r>
            <a:br>
              <a:rPr lang="en-US" sz="3400" dirty="0">
                <a:solidFill>
                  <a:schemeClr val="tx1"/>
                </a:solidFill>
                <a:latin typeface="Arial" panose="020B0604020202020204" pitchFamily="34" charset="0"/>
                <a:cs typeface="Arial" panose="020B0604020202020204" pitchFamily="34" charset="0"/>
              </a:rPr>
            </a:br>
            <a:r>
              <a:rPr lang="en-US" sz="3400" dirty="0" smtClean="0">
                <a:solidFill>
                  <a:schemeClr val="tx1"/>
                </a:solidFill>
                <a:latin typeface="Arial" panose="020B0604020202020204" pitchFamily="34" charset="0"/>
                <a:cs typeface="Arial" panose="020B0604020202020204" pitchFamily="34" charset="0"/>
              </a:rPr>
              <a:t>If the videos were not arranged in a pattern, you wouldn’t know what kind of movie you had chosen!</a:t>
            </a:r>
            <a:endParaRPr lang="en-US" sz="3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39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21509" name="Picture 5" descr="periodic9"/>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62000" y="1073331"/>
            <a:ext cx="7603517" cy="57607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371600" y="179799"/>
            <a:ext cx="60960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Noble Gases</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629597"/>
      </p:ext>
    </p:extLst>
  </p:cSld>
  <p:clrMapOvr>
    <a:masterClrMapping/>
  </p:clrMapOvr>
  <p:transition advTm="2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23557" name="Picture 5" descr="periodic10"/>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1042858"/>
            <a:ext cx="7848600" cy="588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371600" y="179799"/>
            <a:ext cx="6096000" cy="769441"/>
          </a:xfrm>
          <a:prstGeom prst="rect">
            <a:avLst/>
          </a:prstGeom>
          <a:noFill/>
        </p:spPr>
        <p:txBody>
          <a:bodyPr wrap="square" rtlCol="0">
            <a:spAutoFit/>
          </a:bodyPr>
          <a:lstStyle/>
          <a:p>
            <a:r>
              <a:rPr lang="en-US" sz="4400" b="1" u="sng" dirty="0" smtClean="0">
                <a:latin typeface="Arial" panose="020B0604020202020204" pitchFamily="34" charset="0"/>
                <a:cs typeface="Arial" panose="020B0604020202020204" pitchFamily="34" charset="0"/>
              </a:rPr>
              <a:t>Rare Earth Elements</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1059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Distributed Summarizing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905000"/>
            <a:ext cx="8610600" cy="4191000"/>
          </a:xfrm>
        </p:spPr>
        <p:txBody>
          <a:bodyPr/>
          <a:lstStyle/>
          <a:p>
            <a:pPr marL="0" indent="0" algn="ctr">
              <a:buNone/>
            </a:pPr>
            <a:r>
              <a:rPr lang="en-US" dirty="0" smtClean="0">
                <a:latin typeface="Arial" panose="020B0604020202020204" pitchFamily="34" charset="0"/>
                <a:cs typeface="Arial" panose="020B0604020202020204" pitchFamily="34" charset="0"/>
              </a:rPr>
              <a:t>It is tough to remember the difference between a Period and a Group on the Periodic Table.</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With a partner, come up with a strategy for remembering the difference between a Period  and a Group. Keep in mind the similar properties of each.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401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620000" cy="1219200"/>
          </a:xfrm>
        </p:spPr>
        <p:txBody>
          <a:bodyPr/>
          <a:lstStyle/>
          <a:p>
            <a:pPr algn="ctr"/>
            <a:r>
              <a:rPr lang="en-US" dirty="0" smtClean="0">
                <a:latin typeface="Arial" panose="020B0604020202020204" pitchFamily="34" charset="0"/>
                <a:cs typeface="Arial" panose="020B0604020202020204" pitchFamily="34" charset="0"/>
              </a:rPr>
              <a:t>Periodic Table and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States of Matter</a:t>
            </a:r>
            <a:endParaRPr lang="en-US"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1197"/>
            <a:ext cx="7484217" cy="328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1600200"/>
            <a:ext cx="8763000" cy="8309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Most Periodic Table models also indicate whether an element is a solid, liquid, or gas. Look at the diagram below.</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113208" y="5943600"/>
            <a:ext cx="6781800" cy="646331"/>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Complete #15 on your Notes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91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p:stCondLst>
                              <p:cond delay="2000"/>
                            </p:stCondLst>
                            <p:childTnLst>
                              <p:par>
                                <p:cTn id="9" presetID="53" presetClass="entr" presetSubtype="16" fill="hold" nodeType="afterEffect">
                                  <p:stCondLst>
                                    <p:cond delay="1500"/>
                                  </p:stCondLst>
                                  <p:childTnLst>
                                    <p:set>
                                      <p:cBhvr>
                                        <p:cTn id="10" dur="1" fill="hold">
                                          <p:stCondLst>
                                            <p:cond delay="0"/>
                                          </p:stCondLst>
                                        </p:cTn>
                                        <p:tgtEl>
                                          <p:spTgt spid="6147"/>
                                        </p:tgtEl>
                                        <p:attrNameLst>
                                          <p:attrName>style.visibility</p:attrName>
                                        </p:attrNameLst>
                                      </p:cBhvr>
                                      <p:to>
                                        <p:strVal val="visible"/>
                                      </p:to>
                                    </p:set>
                                    <p:anim calcmode="lin" valueType="num">
                                      <p:cBhvr>
                                        <p:cTn id="11" dur="1000" fill="hold"/>
                                        <p:tgtEl>
                                          <p:spTgt spid="6147"/>
                                        </p:tgtEl>
                                        <p:attrNameLst>
                                          <p:attrName>ppt_w</p:attrName>
                                        </p:attrNameLst>
                                      </p:cBhvr>
                                      <p:tavLst>
                                        <p:tav tm="0">
                                          <p:val>
                                            <p:fltVal val="0"/>
                                          </p:val>
                                        </p:tav>
                                        <p:tav tm="100000">
                                          <p:val>
                                            <p:strVal val="#ppt_w"/>
                                          </p:val>
                                        </p:tav>
                                      </p:tavLst>
                                    </p:anim>
                                    <p:anim calcmode="lin" valueType="num">
                                      <p:cBhvr>
                                        <p:cTn id="12" dur="1000" fill="hold"/>
                                        <p:tgtEl>
                                          <p:spTgt spid="6147"/>
                                        </p:tgtEl>
                                        <p:attrNameLst>
                                          <p:attrName>ppt_h</p:attrName>
                                        </p:attrNameLst>
                                      </p:cBhvr>
                                      <p:tavLst>
                                        <p:tav tm="0">
                                          <p:val>
                                            <p:fltVal val="0"/>
                                          </p:val>
                                        </p:tav>
                                        <p:tav tm="100000">
                                          <p:val>
                                            <p:strVal val="#ppt_h"/>
                                          </p:val>
                                        </p:tav>
                                      </p:tavLst>
                                    </p:anim>
                                    <p:animEffect transition="in" filter="fade">
                                      <p:cBhvr>
                                        <p:cTn id="13" dur="1000"/>
                                        <p:tgtEl>
                                          <p:spTgt spid="6147"/>
                                        </p:tgtEl>
                                      </p:cBhvr>
                                    </p:animEffect>
                                  </p:childTnLst>
                                </p:cTn>
                              </p:par>
                            </p:childTnLst>
                          </p:cTn>
                        </p:par>
                        <p:par>
                          <p:cTn id="14" fill="hold">
                            <p:stCondLst>
                              <p:cond delay="4500"/>
                            </p:stCondLst>
                            <p:childTnLst>
                              <p:par>
                                <p:cTn id="15" presetID="53" presetClass="entr" presetSubtype="16" fill="hold" grpId="0" nodeType="afterEffect">
                                  <p:stCondLst>
                                    <p:cond delay="1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Let’s Review the Basics of the Periodic Table</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838200" y="2828836"/>
            <a:ext cx="7848600" cy="1754326"/>
          </a:xfrm>
          <a:prstGeom prst="rect">
            <a:avLst/>
          </a:prstGeom>
        </p:spPr>
        <p:txBody>
          <a:bodyPr wrap="square">
            <a:spAutoFit/>
          </a:bodyPr>
          <a:lstStyle/>
          <a:p>
            <a:r>
              <a:rPr lang="en-US" sz="3600" dirty="0">
                <a:latin typeface="Arial" panose="020B0604020202020204" pitchFamily="34" charset="0"/>
                <a:cs typeface="Arial" panose="020B0604020202020204" pitchFamily="34" charset="0"/>
                <a:hlinkClick r:id="rId2"/>
              </a:rPr>
              <a:t>http://</a:t>
            </a:r>
            <a:r>
              <a:rPr lang="en-US" sz="3600" dirty="0" smtClean="0">
                <a:latin typeface="Arial" panose="020B0604020202020204" pitchFamily="34" charset="0"/>
                <a:cs typeface="Arial" panose="020B0604020202020204" pitchFamily="34" charset="0"/>
                <a:hlinkClick r:id="rId2"/>
              </a:rPr>
              <a:t>studyjams.scholastic.com/studyjams/jams/science/matter/periodic-table.htm</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017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Reactivity of Elements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741715"/>
            <a:ext cx="8915400" cy="4876800"/>
          </a:xfrm>
        </p:spPr>
        <p:txBody>
          <a:bodyPr/>
          <a:lstStyle/>
          <a:p>
            <a:pPr marL="0" indent="0" algn="ctr">
              <a:buNone/>
            </a:pPr>
            <a:r>
              <a:rPr lang="en-US" sz="2800" dirty="0" smtClean="0">
                <a:latin typeface="Arial" panose="020B0604020202020204" pitchFamily="34" charset="0"/>
                <a:cs typeface="Arial" panose="020B0604020202020204" pitchFamily="34" charset="0"/>
              </a:rPr>
              <a:t>Atoms will often take, give, or share electrons with other atoms in order to have a complete set of electrons in their outer energy level.</a:t>
            </a:r>
          </a:p>
          <a:p>
            <a:pPr marL="0" indent="0" algn="ctr">
              <a:buNone/>
            </a:pPr>
            <a:endParaRPr lang="en-US" sz="1400" dirty="0">
              <a:latin typeface="Arial" panose="020B0604020202020204" pitchFamily="34" charset="0"/>
              <a:cs typeface="Arial" panose="020B0604020202020204" pitchFamily="34" charset="0"/>
            </a:endParaRPr>
          </a:p>
          <a:p>
            <a:pPr marL="0" indent="0" algn="ctr">
              <a:buNone/>
            </a:pPr>
            <a:r>
              <a:rPr lang="en-US" sz="2800" dirty="0" smtClean="0">
                <a:latin typeface="Arial" panose="020B0604020202020204" pitchFamily="34" charset="0"/>
                <a:cs typeface="Arial" panose="020B0604020202020204" pitchFamily="34" charset="0"/>
              </a:rPr>
              <a:t>Elements whose atoms undergo such processes are called Reactive and can combine to form compounds.</a:t>
            </a:r>
          </a:p>
          <a:p>
            <a:pPr marL="0" indent="0" algn="ctr">
              <a:buNone/>
            </a:pPr>
            <a:endParaRPr lang="en-US" sz="1400" dirty="0">
              <a:latin typeface="Arial" panose="020B0604020202020204" pitchFamily="34" charset="0"/>
              <a:cs typeface="Arial" panose="020B0604020202020204" pitchFamily="34" charset="0"/>
            </a:endParaRPr>
          </a:p>
          <a:p>
            <a:pPr marL="0" indent="0" algn="ctr">
              <a:buNone/>
            </a:pPr>
            <a:r>
              <a:rPr lang="en-US" sz="2800" dirty="0" smtClean="0">
                <a:latin typeface="Arial" panose="020B0604020202020204" pitchFamily="34" charset="0"/>
                <a:cs typeface="Arial" panose="020B0604020202020204" pitchFamily="34" charset="0"/>
              </a:rPr>
              <a:t>Since “Groups” [columns]  are similar because they have the same number of electrons in their outer energy level, the Periodic Table is also organized by degree of reactivity.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811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Reactivity of Elements</a:t>
            </a: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30681"/>
            <a:ext cx="819150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363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Reactivity of Elements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752600"/>
            <a:ext cx="7848600" cy="4430485"/>
          </a:xfrm>
        </p:spPr>
        <p:txBody>
          <a:bodyPr/>
          <a:lstStyle/>
          <a:p>
            <a:pPr marL="0" indent="0" algn="ctr">
              <a:buNone/>
            </a:pPr>
            <a:r>
              <a:rPr lang="en-US" sz="4400" dirty="0" smtClean="0">
                <a:latin typeface="Arial" panose="020B0604020202020204" pitchFamily="34" charset="0"/>
                <a:cs typeface="Arial" panose="020B0604020202020204" pitchFamily="34" charset="0"/>
              </a:rPr>
              <a:t>In general, Elements located on the left of the Periodic Table are most reactive metals, least reactive metals in the middle, and nonmetals on the right.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64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Distributed Summarizing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676400"/>
            <a:ext cx="8839200" cy="4800600"/>
          </a:xfrm>
        </p:spPr>
        <p:txBody>
          <a:bodyPr/>
          <a:lstStyle/>
          <a:p>
            <a:pPr marL="0" indent="0" algn="ctr">
              <a:buNone/>
            </a:pPr>
            <a:r>
              <a:rPr lang="en-US" sz="2800" dirty="0" smtClean="0">
                <a:latin typeface="Arial" panose="020B0604020202020204" pitchFamily="34" charset="0"/>
                <a:cs typeface="Arial" panose="020B0604020202020204" pitchFamily="34" charset="0"/>
              </a:rPr>
              <a:t>Elements whose atoms take, give, or share electrons are called Reactive and can combine to form compounds. </a:t>
            </a:r>
          </a:p>
          <a:p>
            <a:pPr marL="0" indent="0" algn="ctr">
              <a:buNone/>
            </a:pPr>
            <a:endParaRPr lang="en-US" sz="1800" dirty="0">
              <a:latin typeface="Arial" panose="020B0604020202020204" pitchFamily="34" charset="0"/>
              <a:cs typeface="Arial" panose="020B0604020202020204" pitchFamily="34" charset="0"/>
            </a:endParaRPr>
          </a:p>
          <a:p>
            <a:pPr marL="0" indent="0" algn="ctr">
              <a:buNone/>
            </a:pPr>
            <a:r>
              <a:rPr lang="en-US" sz="2800" dirty="0" smtClean="0">
                <a:latin typeface="Arial" panose="020B0604020202020204" pitchFamily="34" charset="0"/>
                <a:cs typeface="Arial" panose="020B0604020202020204" pitchFamily="34" charset="0"/>
              </a:rPr>
              <a:t>How could you compare Reactive Elements to people who are active on social media [Facebook, Instagram, Twitter, Snap Chat, </a:t>
            </a:r>
            <a:r>
              <a:rPr lang="en-US" sz="2800" dirty="0" err="1" smtClean="0">
                <a:latin typeface="Arial" panose="020B0604020202020204" pitchFamily="34" charset="0"/>
                <a:cs typeface="Arial" panose="020B0604020202020204" pitchFamily="34" charset="0"/>
              </a:rPr>
              <a:t>etc</a:t>
            </a:r>
            <a:r>
              <a:rPr lang="en-US" sz="2800" dirty="0" smtClean="0">
                <a:latin typeface="Arial" panose="020B0604020202020204" pitchFamily="34" charset="0"/>
                <a:cs typeface="Arial" panose="020B0604020202020204" pitchFamily="34" charset="0"/>
              </a:rPr>
              <a:t>]?</a:t>
            </a:r>
          </a:p>
          <a:p>
            <a:pPr marL="0" indent="0" algn="ctr">
              <a:buNone/>
            </a:pPr>
            <a:endParaRPr lang="en-US" sz="1800" dirty="0">
              <a:latin typeface="Arial" panose="020B0604020202020204" pitchFamily="34" charset="0"/>
              <a:cs typeface="Arial" panose="020B0604020202020204" pitchFamily="34" charset="0"/>
            </a:endParaRPr>
          </a:p>
          <a:p>
            <a:pPr marL="0" indent="0" algn="ctr">
              <a:buNone/>
            </a:pPr>
            <a:r>
              <a:rPr lang="en-US" sz="2800" dirty="0" smtClean="0">
                <a:latin typeface="Arial" panose="020B0604020202020204" pitchFamily="34" charset="0"/>
                <a:cs typeface="Arial" panose="020B0604020202020204" pitchFamily="34" charset="0"/>
              </a:rPr>
              <a:t>Using those thoughts, identify an Element that would be very active on social media. Identify an Element that would not join in social media. Explain Why.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4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5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1000"/>
                                        <p:tgtEl>
                                          <p:spTgt spid="3">
                                            <p:txEl>
                                              <p:pRg st="2" end="2"/>
                                            </p:txEl>
                                          </p:spTgt>
                                        </p:tgtEl>
                                      </p:cBhvr>
                                    </p:animEffect>
                                  </p:childTnLst>
                                </p:cTn>
                              </p:par>
                            </p:childTnLst>
                          </p:cTn>
                        </p:par>
                        <p:par>
                          <p:cTn id="12" fill="hold">
                            <p:stCondLst>
                              <p:cond delay="8500"/>
                            </p:stCondLst>
                            <p:childTnLst>
                              <p:par>
                                <p:cTn id="13" presetID="9" presetClass="entr" presetSubtype="0" fill="hold" nodeType="afterEffect">
                                  <p:stCondLst>
                                    <p:cond delay="15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Arial" panose="020B0604020202020204" pitchFamily="34" charset="0"/>
                <a:cs typeface="Arial" panose="020B0604020202020204" pitchFamily="34" charset="0"/>
              </a:rPr>
              <a:t>Complete #15 on your Notes</a:t>
            </a:r>
            <a:endParaRPr lang="en-US" sz="4000" dirty="0">
              <a:latin typeface="Arial" panose="020B0604020202020204" pitchFamily="34" charset="0"/>
              <a:cs typeface="Arial" panose="020B0604020202020204" pitchFamily="34" charset="0"/>
            </a:endParaRPr>
          </a:p>
        </p:txBody>
      </p:sp>
      <p:grpSp>
        <p:nvGrpSpPr>
          <p:cNvPr id="5" name="Group 4"/>
          <p:cNvGrpSpPr/>
          <p:nvPr/>
        </p:nvGrpSpPr>
        <p:grpSpPr>
          <a:xfrm>
            <a:off x="-2177" y="1704704"/>
            <a:ext cx="9134475" cy="4867275"/>
            <a:chOff x="47625" y="-361950"/>
            <a:chExt cx="9134475" cy="4867275"/>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361950"/>
              <a:ext cx="9134475" cy="4867275"/>
            </a:xfrm>
            <a:prstGeom prst="rect">
              <a:avLst/>
            </a:prstGeom>
            <a:noFill/>
            <a:ln>
              <a:noFill/>
            </a:ln>
          </p:spPr>
        </p:pic>
        <p:sp>
          <p:nvSpPr>
            <p:cNvPr id="7" name="Text Box 10"/>
            <p:cNvSpPr txBox="1"/>
            <p:nvPr/>
          </p:nvSpPr>
          <p:spPr>
            <a:xfrm>
              <a:off x="2143125" y="676275"/>
              <a:ext cx="257175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effectLst/>
                  <a:latin typeface="Arial"/>
                  <a:ea typeface="Calibri"/>
                </a:rPr>
                <a:t>*Gas      **Liquid</a:t>
              </a:r>
              <a:endParaRPr lang="en-US" sz="1000">
                <a:effectLst/>
                <a:latin typeface="Times New Roman"/>
                <a:ea typeface="Calibri"/>
              </a:endParaRPr>
            </a:p>
          </p:txBody>
        </p:sp>
      </p:grpSp>
    </p:spTree>
    <p:extLst>
      <p:ext uri="{BB962C8B-B14F-4D97-AF65-F5344CB8AC3E}">
        <p14:creationId xmlns:p14="http://schemas.microsoft.com/office/powerpoint/2010/main" val="1564659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Background Information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788" y="1920760"/>
            <a:ext cx="9067800" cy="4564120"/>
          </a:xfrm>
        </p:spPr>
        <p:txBody>
          <a:bodyPr/>
          <a:lstStyle/>
          <a:p>
            <a:pPr marL="0" indent="0" algn="ctr">
              <a:buNone/>
            </a:pPr>
            <a:r>
              <a:rPr lang="en-US" sz="3000" dirty="0" smtClean="0">
                <a:latin typeface="Arial" panose="020B0604020202020204" pitchFamily="34" charset="0"/>
                <a:cs typeface="Arial" panose="020B0604020202020204" pitchFamily="34" charset="0"/>
              </a:rPr>
              <a:t>Scientists in the early 1860s had a similar problem like the mixed up DVDs when looking at Elements.</a:t>
            </a:r>
          </a:p>
          <a:p>
            <a:pPr marL="0" indent="0" algn="ctr">
              <a:buNone/>
            </a:pPr>
            <a:endParaRPr lang="en-US" sz="1200" dirty="0" smtClean="0">
              <a:latin typeface="Arial" panose="020B0604020202020204" pitchFamily="34" charset="0"/>
              <a:cs typeface="Arial" panose="020B0604020202020204" pitchFamily="34" charset="0"/>
            </a:endParaRPr>
          </a:p>
          <a:p>
            <a:pPr marL="0" indent="0" algn="ctr">
              <a:buNone/>
            </a:pPr>
            <a:r>
              <a:rPr lang="en-US" sz="3000" dirty="0" smtClean="0">
                <a:latin typeface="Arial" panose="020B0604020202020204" pitchFamily="34" charset="0"/>
                <a:cs typeface="Arial" panose="020B0604020202020204" pitchFamily="34" charset="0"/>
              </a:rPr>
              <a:t>Dmitri Mendeleev discovered a pattern to the Elements in 1869.</a:t>
            </a:r>
          </a:p>
          <a:p>
            <a:pPr marL="0" indent="0" algn="ctr">
              <a:buNone/>
            </a:pPr>
            <a:endParaRPr lang="en-US" sz="1200" dirty="0">
              <a:latin typeface="Arial" panose="020B0604020202020204" pitchFamily="34" charset="0"/>
              <a:cs typeface="Arial" panose="020B0604020202020204" pitchFamily="34" charset="0"/>
            </a:endParaRPr>
          </a:p>
          <a:p>
            <a:pPr marL="0" indent="0" algn="ctr">
              <a:buNone/>
            </a:pPr>
            <a:r>
              <a:rPr lang="en-US" sz="3000" dirty="0" smtClean="0">
                <a:latin typeface="Arial" panose="020B0604020202020204" pitchFamily="34" charset="0"/>
                <a:cs typeface="Arial" panose="020B0604020202020204" pitchFamily="34" charset="0"/>
              </a:rPr>
              <a:t>Mendeleev found that when elements were arranged by similar properties, the pattern was “periodic” (repeating every seven elements). Therefore, the name The Periodic Table of Elements. </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4138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Summarizing Strategy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676400"/>
            <a:ext cx="8763000" cy="4876800"/>
          </a:xfrm>
        </p:spPr>
        <p:txBody>
          <a:bodyPr/>
          <a:lstStyle/>
          <a:p>
            <a:pPr marL="0" indent="0" algn="ctr">
              <a:buClr>
                <a:schemeClr val="accent6"/>
              </a:buClr>
              <a:buNone/>
            </a:pPr>
            <a:r>
              <a:rPr lang="en-US" sz="4800" b="1" dirty="0" smtClean="0">
                <a:solidFill>
                  <a:schemeClr val="accent6"/>
                </a:solidFill>
                <a:latin typeface="Arial" panose="020B0604020202020204" pitchFamily="34" charset="0"/>
                <a:cs typeface="Arial" panose="020B0604020202020204" pitchFamily="34" charset="0"/>
              </a:rPr>
              <a:t>3-2-1</a:t>
            </a:r>
          </a:p>
          <a:p>
            <a:pPr>
              <a:buClr>
                <a:schemeClr val="accent6"/>
              </a:buClr>
            </a:pPr>
            <a:r>
              <a:rPr lang="en-US" sz="4000" dirty="0" smtClean="0">
                <a:solidFill>
                  <a:schemeClr val="accent6"/>
                </a:solidFill>
                <a:latin typeface="Arial" panose="020B0604020202020204" pitchFamily="34" charset="0"/>
                <a:cs typeface="Arial" panose="020B0604020202020204" pitchFamily="34" charset="0"/>
              </a:rPr>
              <a:t>Name at least 3 ways the Periodic Table is organized</a:t>
            </a:r>
          </a:p>
          <a:p>
            <a:pPr>
              <a:buClr>
                <a:schemeClr val="accent6"/>
              </a:buClr>
            </a:pPr>
            <a:r>
              <a:rPr lang="en-US" sz="4000" dirty="0" smtClean="0">
                <a:solidFill>
                  <a:schemeClr val="accent6"/>
                </a:solidFill>
                <a:latin typeface="Arial" panose="020B0604020202020204" pitchFamily="34" charset="0"/>
                <a:cs typeface="Arial" panose="020B0604020202020204" pitchFamily="34" charset="0"/>
              </a:rPr>
              <a:t>Identify the 2 numbers given for each element</a:t>
            </a:r>
          </a:p>
          <a:p>
            <a:pPr>
              <a:buClr>
                <a:schemeClr val="accent6"/>
              </a:buClr>
            </a:pPr>
            <a:r>
              <a:rPr lang="en-US" sz="4000" dirty="0" smtClean="0">
                <a:solidFill>
                  <a:schemeClr val="accent6"/>
                </a:solidFill>
                <a:latin typeface="Arial" panose="020B0604020202020204" pitchFamily="34" charset="0"/>
                <a:cs typeface="Arial" panose="020B0604020202020204" pitchFamily="34" charset="0"/>
              </a:rPr>
              <a:t>Identify the main purpose of the Periodic Table</a:t>
            </a:r>
            <a:endParaRPr lang="en-US" sz="4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530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1219200"/>
          </a:xfrm>
        </p:spPr>
        <p:txBody>
          <a:bodyPr/>
          <a:lstStyle/>
          <a:p>
            <a:pPr algn="ctr"/>
            <a:r>
              <a:rPr lang="en-US" sz="3600" dirty="0" smtClean="0">
                <a:solidFill>
                  <a:schemeClr val="tx1"/>
                </a:solidFill>
                <a:latin typeface="Arial" panose="020B0604020202020204" pitchFamily="34" charset="0"/>
                <a:cs typeface="Arial" panose="020B0604020202020204" pitchFamily="34" charset="0"/>
              </a:rPr>
              <a:t>During the lesson, use the “Elements on the Periodic Table Notes” to record your information.</a:t>
            </a:r>
            <a:endParaRPr lang="en-US" sz="3600" dirty="0">
              <a:solidFill>
                <a:schemeClr val="tx1"/>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07650786"/>
              </p:ext>
            </p:extLst>
          </p:nvPr>
        </p:nvGraphicFramePr>
        <p:xfrm>
          <a:off x="1447800" y="2057400"/>
          <a:ext cx="6324600" cy="4373078"/>
        </p:xfrm>
        <a:graphic>
          <a:graphicData uri="http://schemas.openxmlformats.org/presentationml/2006/ole">
            <mc:AlternateContent xmlns:mc="http://schemas.openxmlformats.org/markup-compatibility/2006">
              <mc:Choice xmlns:v="urn:schemas-microsoft-com:vml" Requires="v">
                <p:oleObj spid="_x0000_s3091" name="Document" r:id="rId3" imgW="9141751" imgH="6322207" progId="Word.Document.12">
                  <p:embed/>
                </p:oleObj>
              </mc:Choice>
              <mc:Fallback>
                <p:oleObj name="Document" r:id="rId3" imgW="9141751" imgH="6322207" progId="Word.Document.12">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57400"/>
                        <a:ext cx="6324600" cy="43730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4208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dirty="0">
                <a:latin typeface="Arial" panose="020B0604020202020204" pitchFamily="34" charset="0"/>
                <a:cs typeface="Arial" panose="020B0604020202020204" pitchFamily="34" charset="0"/>
              </a:rPr>
              <a:t>What is the Periodic Table?</a:t>
            </a:r>
          </a:p>
        </p:txBody>
      </p:sp>
      <p:sp>
        <p:nvSpPr>
          <p:cNvPr id="5123" name="Rectangle 3"/>
          <p:cNvSpPr>
            <a:spLocks noGrp="1" noChangeArrowheads="1"/>
          </p:cNvSpPr>
          <p:nvPr>
            <p:ph type="body" idx="1"/>
          </p:nvPr>
        </p:nvSpPr>
        <p:spPr>
          <a:xfrm>
            <a:off x="228600" y="1676400"/>
            <a:ext cx="8839200" cy="4876800"/>
          </a:xfrm>
        </p:spPr>
        <p:txBody>
          <a:bodyPr/>
          <a:lstStyle/>
          <a:p>
            <a:pPr>
              <a:buClr>
                <a:schemeClr val="accent2"/>
              </a:buClr>
            </a:pPr>
            <a:r>
              <a:rPr lang="en-US" altLang="en-US" b="1" dirty="0">
                <a:solidFill>
                  <a:schemeClr val="accent6"/>
                </a:solidFill>
                <a:latin typeface="Arial" panose="020B0604020202020204" pitchFamily="34" charset="0"/>
                <a:cs typeface="Arial" panose="020B0604020202020204" pitchFamily="34" charset="0"/>
              </a:rPr>
              <a:t>It </a:t>
            </a:r>
            <a:r>
              <a:rPr lang="en-US" altLang="en-US" b="1" dirty="0" smtClean="0">
                <a:solidFill>
                  <a:schemeClr val="accent6"/>
                </a:solidFill>
                <a:latin typeface="Arial" panose="020B0604020202020204" pitchFamily="34" charset="0"/>
                <a:cs typeface="Arial" panose="020B0604020202020204" pitchFamily="34" charset="0"/>
              </a:rPr>
              <a:t>represents our understanding of the structure and usefulness of the atoms that have been identified in our environment</a:t>
            </a:r>
          </a:p>
          <a:p>
            <a:pPr>
              <a:buClr>
                <a:schemeClr val="accent2"/>
              </a:buClr>
            </a:pPr>
            <a:r>
              <a:rPr lang="en-US" altLang="en-US" b="1" dirty="0" smtClean="0">
                <a:solidFill>
                  <a:schemeClr val="accent6"/>
                </a:solidFill>
                <a:latin typeface="Arial" panose="020B0604020202020204" pitchFamily="34" charset="0"/>
                <a:cs typeface="Arial" panose="020B0604020202020204" pitchFamily="34" charset="0"/>
              </a:rPr>
              <a:t>Elements are organized on the Periodic Table based on similar properties</a:t>
            </a:r>
            <a:endParaRPr lang="en-US" altLang="en-US" b="1" dirty="0">
              <a:solidFill>
                <a:schemeClr val="accent6"/>
              </a:solidFill>
              <a:latin typeface="Arial" panose="020B0604020202020204" pitchFamily="34" charset="0"/>
              <a:cs typeface="Arial" panose="020B0604020202020204" pitchFamily="34" charset="0"/>
            </a:endParaRPr>
          </a:p>
          <a:p>
            <a:pPr>
              <a:buClr>
                <a:schemeClr val="accent6"/>
              </a:buClr>
              <a:buFont typeface="Arial" panose="020B0604020202020204" pitchFamily="34" charset="0"/>
              <a:buChar char="•"/>
            </a:pPr>
            <a:endParaRPr lang="en-US" altLang="en-US" dirty="0">
              <a:solidFill>
                <a:srgbClr val="0000FF"/>
              </a:solidFill>
              <a:latin typeface="Geneva"/>
            </a:endParaRPr>
          </a:p>
          <a:p>
            <a:endParaRPr lang="en-US" altLang="en-US" dirty="0"/>
          </a:p>
        </p:txBody>
      </p:sp>
      <p:pic>
        <p:nvPicPr>
          <p:cNvPr id="5125" name="Picture 5" descr="Periodic Table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419600"/>
            <a:ext cx="5791200" cy="1861457"/>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3314700" y="6296850"/>
            <a:ext cx="2514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dirty="0"/>
              <a:t>Picture from www.chem4kids.com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Arial" panose="020B0604020202020204" pitchFamily="34" charset="0"/>
                <a:cs typeface="Arial" panose="020B0604020202020204" pitchFamily="34" charset="0"/>
              </a:rPr>
              <a:t>The Periodic Table contains over 100 different Elements</a:t>
            </a:r>
            <a:endParaRPr lang="en-US" sz="4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229600" cy="481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61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What do the numbers and Letters mean?</a:t>
            </a:r>
            <a:endParaRPr lang="en-US" dirty="0">
              <a:latin typeface="Arial" panose="020B0604020202020204" pitchFamily="34" charset="0"/>
              <a:cs typeface="Arial" panose="020B0604020202020204" pitchFamily="34" charset="0"/>
            </a:endParaRPr>
          </a:p>
        </p:txBody>
      </p:sp>
      <p:grpSp>
        <p:nvGrpSpPr>
          <p:cNvPr id="10" name="Group 9"/>
          <p:cNvGrpSpPr/>
          <p:nvPr/>
        </p:nvGrpSpPr>
        <p:grpSpPr>
          <a:xfrm>
            <a:off x="304800" y="1981200"/>
            <a:ext cx="8686800" cy="4064629"/>
            <a:chOff x="304800" y="1981200"/>
            <a:chExt cx="8686800" cy="406462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6680587" cy="406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975" y="2774537"/>
              <a:ext cx="865625" cy="102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6629400" y="1981200"/>
              <a:ext cx="355987" cy="420407"/>
            </a:xfrm>
            <a:prstGeom prst="rect">
              <a:avLst/>
            </a:prstGeom>
            <a:noFill/>
            <a:ln w="50800" cap="sq" cmpd="sng" algn="ctr">
              <a:solidFill>
                <a:srgbClr val="FF0000"/>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5" name="Straight Arrow Connector 4"/>
            <p:cNvCxnSpPr/>
            <p:nvPr/>
          </p:nvCxnSpPr>
          <p:spPr bwMode="auto">
            <a:xfrm>
              <a:off x="6985387" y="2401607"/>
              <a:ext cx="1140588" cy="588570"/>
            </a:xfrm>
            <a:prstGeom prst="straightConnector1">
              <a:avLst/>
            </a:prstGeom>
            <a:solidFill>
              <a:schemeClr val="accent1"/>
            </a:solidFill>
            <a:ln w="889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55248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What do the numbers and Letters mean?</a:t>
            </a:r>
            <a:endParaRPr lang="en-US"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70" y="2761438"/>
            <a:ext cx="1905000" cy="219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p:nvGrpSpPr>
        <p:grpSpPr>
          <a:xfrm>
            <a:off x="172110" y="1881197"/>
            <a:ext cx="2286000" cy="1011621"/>
            <a:chOff x="172110" y="1881197"/>
            <a:chExt cx="2286000" cy="1011621"/>
          </a:xfrm>
        </p:grpSpPr>
        <p:sp>
          <p:nvSpPr>
            <p:cNvPr id="4" name="TextBox 3"/>
            <p:cNvSpPr txBox="1"/>
            <p:nvPr/>
          </p:nvSpPr>
          <p:spPr>
            <a:xfrm>
              <a:off x="172110" y="1881197"/>
              <a:ext cx="2286000" cy="457200"/>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Element Name</a:t>
              </a:r>
              <a:endParaRPr lang="en-US" b="1" dirty="0">
                <a:solidFill>
                  <a:srgbClr val="FF0000"/>
                </a:solidFill>
                <a:latin typeface="Arial" panose="020B0604020202020204" pitchFamily="34" charset="0"/>
                <a:cs typeface="Arial" panose="020B0604020202020204" pitchFamily="34" charset="0"/>
              </a:endParaRPr>
            </a:p>
          </p:txBody>
        </p:sp>
        <p:cxnSp>
          <p:nvCxnSpPr>
            <p:cNvPr id="7" name="Straight Arrow Connector 6"/>
            <p:cNvCxnSpPr/>
            <p:nvPr/>
          </p:nvCxnSpPr>
          <p:spPr bwMode="auto">
            <a:xfrm flipV="1">
              <a:off x="1273070" y="2283218"/>
              <a:ext cx="0" cy="609600"/>
            </a:xfrm>
            <a:prstGeom prst="straightConnector1">
              <a:avLst/>
            </a:prstGeom>
            <a:solidFill>
              <a:schemeClr val="accent1"/>
            </a:solidFill>
            <a:ln w="889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 name="Group 28"/>
          <p:cNvGrpSpPr/>
          <p:nvPr/>
        </p:nvGrpSpPr>
        <p:grpSpPr>
          <a:xfrm>
            <a:off x="1539770" y="3214893"/>
            <a:ext cx="3545930" cy="461665"/>
            <a:chOff x="1539770" y="3214893"/>
            <a:chExt cx="3545930" cy="461665"/>
          </a:xfrm>
        </p:grpSpPr>
        <p:sp>
          <p:nvSpPr>
            <p:cNvPr id="8" name="TextBox 7"/>
            <p:cNvSpPr txBox="1"/>
            <p:nvPr/>
          </p:nvSpPr>
          <p:spPr>
            <a:xfrm>
              <a:off x="2609200" y="3214893"/>
              <a:ext cx="2476500" cy="461665"/>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Atomic Number</a:t>
              </a:r>
              <a:endParaRPr lang="en-US" b="1" dirty="0">
                <a:solidFill>
                  <a:srgbClr val="FF0000"/>
                </a:solidFill>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a:off x="1539770" y="3456237"/>
              <a:ext cx="1066800" cy="0"/>
            </a:xfrm>
            <a:prstGeom prst="straightConnector1">
              <a:avLst/>
            </a:prstGeom>
            <a:solidFill>
              <a:schemeClr val="accent1"/>
            </a:solidFill>
            <a:ln w="889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 29"/>
          <p:cNvGrpSpPr/>
          <p:nvPr/>
        </p:nvGrpSpPr>
        <p:grpSpPr>
          <a:xfrm>
            <a:off x="1920770" y="3859614"/>
            <a:ext cx="3543300" cy="830997"/>
            <a:chOff x="1920770" y="3859614"/>
            <a:chExt cx="3543300" cy="830997"/>
          </a:xfrm>
        </p:grpSpPr>
        <p:sp>
          <p:nvSpPr>
            <p:cNvPr id="9" name="TextBox 8"/>
            <p:cNvSpPr txBox="1"/>
            <p:nvPr/>
          </p:nvSpPr>
          <p:spPr>
            <a:xfrm>
              <a:off x="2606570" y="3859614"/>
              <a:ext cx="2857500" cy="830997"/>
            </a:xfrm>
            <a:prstGeom prst="rect">
              <a:avLst/>
            </a:prstGeom>
            <a:noFill/>
          </p:spPr>
          <p:txBody>
            <a:bodyPr wrap="square" rtlCol="0">
              <a:spAutoFit/>
            </a:bodyPr>
            <a:lstStyle/>
            <a:p>
              <a:pPr algn="l"/>
              <a:r>
                <a:rPr lang="en-US" b="1" dirty="0" smtClean="0">
                  <a:solidFill>
                    <a:srgbClr val="FF0000"/>
                  </a:solidFill>
                  <a:latin typeface="Arial" panose="020B0604020202020204" pitchFamily="34" charset="0"/>
                  <a:cs typeface="Arial" panose="020B0604020202020204" pitchFamily="34" charset="0"/>
                </a:rPr>
                <a:t>Element’s Chemical Symbol</a:t>
              </a:r>
              <a:endParaRPr lang="en-US" b="1" dirty="0">
                <a:solidFill>
                  <a:srgbClr val="FF0000"/>
                </a:solidFill>
                <a:latin typeface="Arial" panose="020B0604020202020204" pitchFamily="34" charset="0"/>
                <a:cs typeface="Arial" panose="020B0604020202020204" pitchFamily="34" charset="0"/>
              </a:endParaRPr>
            </a:p>
          </p:txBody>
        </p:sp>
        <p:cxnSp>
          <p:nvCxnSpPr>
            <p:cNvPr id="21" name="Straight Arrow Connector 20"/>
            <p:cNvCxnSpPr/>
            <p:nvPr/>
          </p:nvCxnSpPr>
          <p:spPr bwMode="auto">
            <a:xfrm>
              <a:off x="1920770" y="4221049"/>
              <a:ext cx="688430" cy="0"/>
            </a:xfrm>
            <a:prstGeom prst="straightConnector1">
              <a:avLst/>
            </a:prstGeom>
            <a:solidFill>
              <a:schemeClr val="accent1"/>
            </a:solidFill>
            <a:ln w="889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Group 30"/>
          <p:cNvGrpSpPr/>
          <p:nvPr/>
        </p:nvGrpSpPr>
        <p:grpSpPr>
          <a:xfrm>
            <a:off x="228604" y="4869024"/>
            <a:ext cx="2286000" cy="1084931"/>
            <a:chOff x="228604" y="4869024"/>
            <a:chExt cx="2286000" cy="1084931"/>
          </a:xfrm>
        </p:grpSpPr>
        <p:sp>
          <p:nvSpPr>
            <p:cNvPr id="10" name="TextBox 9"/>
            <p:cNvSpPr txBox="1"/>
            <p:nvPr/>
          </p:nvSpPr>
          <p:spPr>
            <a:xfrm>
              <a:off x="228604" y="5496755"/>
              <a:ext cx="2286000" cy="457200"/>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Atomic Mass</a:t>
              </a:r>
              <a:endParaRPr lang="en-US" b="1" dirty="0">
                <a:solidFill>
                  <a:srgbClr val="FF0000"/>
                </a:solidFill>
                <a:latin typeface="Arial" panose="020B0604020202020204" pitchFamily="34" charset="0"/>
                <a:cs typeface="Arial" panose="020B0604020202020204" pitchFamily="34" charset="0"/>
              </a:endParaRPr>
            </a:p>
          </p:txBody>
        </p:sp>
        <p:cxnSp>
          <p:nvCxnSpPr>
            <p:cNvPr id="26" name="Straight Arrow Connector 25"/>
            <p:cNvCxnSpPr/>
            <p:nvPr/>
          </p:nvCxnSpPr>
          <p:spPr bwMode="auto">
            <a:xfrm>
              <a:off x="1304600" y="4869024"/>
              <a:ext cx="0" cy="635614"/>
            </a:xfrm>
            <a:prstGeom prst="straightConnector1">
              <a:avLst/>
            </a:prstGeom>
            <a:solidFill>
              <a:schemeClr val="accent1"/>
            </a:solidFill>
            <a:ln w="889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24" name="TextBox 1023"/>
          <p:cNvSpPr txBox="1"/>
          <p:nvPr/>
        </p:nvSpPr>
        <p:spPr>
          <a:xfrm>
            <a:off x="5197366" y="2845560"/>
            <a:ext cx="3641834" cy="1200329"/>
          </a:xfrm>
          <a:prstGeom prst="rect">
            <a:avLst/>
          </a:prstGeom>
          <a:noFill/>
          <a:ln>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Atomic Number:</a:t>
            </a:r>
          </a:p>
          <a:p>
            <a:r>
              <a:rPr lang="en-US" b="1" dirty="0" smtClean="0">
                <a:latin typeface="Arial" panose="020B0604020202020204" pitchFamily="34" charset="0"/>
                <a:cs typeface="Arial" panose="020B0604020202020204" pitchFamily="34" charset="0"/>
              </a:rPr>
              <a:t>The number of protons in its atom.</a:t>
            </a:r>
            <a:endParaRPr lang="en-US" b="1" dirty="0">
              <a:latin typeface="Arial" panose="020B0604020202020204" pitchFamily="34" charset="0"/>
              <a:cs typeface="Arial" panose="020B0604020202020204" pitchFamily="34" charset="0"/>
            </a:endParaRPr>
          </a:p>
        </p:txBody>
      </p:sp>
      <p:sp>
        <p:nvSpPr>
          <p:cNvPr id="35" name="TextBox 34"/>
          <p:cNvSpPr txBox="1"/>
          <p:nvPr/>
        </p:nvSpPr>
        <p:spPr>
          <a:xfrm>
            <a:off x="2588178" y="5186831"/>
            <a:ext cx="4041222" cy="1200329"/>
          </a:xfrm>
          <a:prstGeom prst="rect">
            <a:avLst/>
          </a:prstGeom>
          <a:noFill/>
          <a:ln>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Atomic Mass:</a:t>
            </a:r>
          </a:p>
          <a:p>
            <a:r>
              <a:rPr lang="en-US" b="1" dirty="0" smtClean="0">
                <a:latin typeface="Arial" panose="020B0604020202020204" pitchFamily="34" charset="0"/>
                <a:cs typeface="Arial" panose="020B0604020202020204" pitchFamily="34" charset="0"/>
              </a:rPr>
              <a:t>The mass of one atom of the element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0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animBg="1"/>
      <p:bldP spid="35" grpId="0" animBg="1"/>
    </p:bldLst>
  </p:timing>
</p:sld>
</file>

<file path=ppt/theme/theme1.xml><?xml version="1.0" encoding="utf-8"?>
<a:theme xmlns:a="http://schemas.openxmlformats.org/drawingml/2006/main" name="Medical Design">
  <a:themeElements>
    <a:clrScheme name="Medical Design 1">
      <a:dk1>
        <a:srgbClr val="000000"/>
      </a:dk1>
      <a:lt1>
        <a:srgbClr val="FFFFFF"/>
      </a:lt1>
      <a:dk2>
        <a:srgbClr val="000000"/>
      </a:dk2>
      <a:lt2>
        <a:srgbClr val="FFFFFF"/>
      </a:lt2>
      <a:accent1>
        <a:srgbClr val="000066"/>
      </a:accent1>
      <a:accent2>
        <a:srgbClr val="000099"/>
      </a:accent2>
      <a:accent3>
        <a:srgbClr val="FFFFFF"/>
      </a:accent3>
      <a:accent4>
        <a:srgbClr val="000000"/>
      </a:accent4>
      <a:accent5>
        <a:srgbClr val="AAAAB8"/>
      </a:accent5>
      <a:accent6>
        <a:srgbClr val="00008A"/>
      </a:accent6>
      <a:hlink>
        <a:srgbClr val="2660B6"/>
      </a:hlink>
      <a:folHlink>
        <a:srgbClr val="875FDF"/>
      </a:folHlink>
    </a:clrScheme>
    <a:fontScheme name="Medical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Design 1">
        <a:dk1>
          <a:srgbClr val="000000"/>
        </a:dk1>
        <a:lt1>
          <a:srgbClr val="FFFFFF"/>
        </a:lt1>
        <a:dk2>
          <a:srgbClr val="000000"/>
        </a:dk2>
        <a:lt2>
          <a:srgbClr val="FFFFFF"/>
        </a:lt2>
        <a:accent1>
          <a:srgbClr val="000066"/>
        </a:accent1>
        <a:accent2>
          <a:srgbClr val="000099"/>
        </a:accent2>
        <a:accent3>
          <a:srgbClr val="FFFFFF"/>
        </a:accent3>
        <a:accent4>
          <a:srgbClr val="000000"/>
        </a:accent4>
        <a:accent5>
          <a:srgbClr val="AAAAB8"/>
        </a:accent5>
        <a:accent6>
          <a:srgbClr val="00008A"/>
        </a:accent6>
        <a:hlink>
          <a:srgbClr val="2660B6"/>
        </a:hlink>
        <a:folHlink>
          <a:srgbClr val="875FD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Settings\Geneva Baker\Application Data\Microsoft\Templates\Medical Design.pot</Template>
  <TotalTime>1146</TotalTime>
  <Words>888</Words>
  <Application>Microsoft Office PowerPoint</Application>
  <PresentationFormat>On-screen Show (4:3)</PresentationFormat>
  <Paragraphs>114</Paragraphs>
  <Slides>40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Comic Sans MS</vt:lpstr>
      <vt:lpstr>Geneva</vt:lpstr>
      <vt:lpstr>Times New Roman</vt:lpstr>
      <vt:lpstr>Wingdings</vt:lpstr>
      <vt:lpstr>Medical Design</vt:lpstr>
      <vt:lpstr>Document</vt:lpstr>
      <vt:lpstr>S8P1f. Recognize that there are more than 100 elements and some have similar properties as shown on the Periodic Table of Elements</vt:lpstr>
      <vt:lpstr>Activating Strategy</vt:lpstr>
      <vt:lpstr>Suppose you went to the video store and all the DVDs were mixed together.   How could you tell the comedies from the action movies?  If the videos were not arranged in a pattern, you wouldn’t know what kind of movie you had chosen!</vt:lpstr>
      <vt:lpstr>Background Information</vt:lpstr>
      <vt:lpstr>During the lesson, use the “Elements on the Periodic Table Notes” to record your information.</vt:lpstr>
      <vt:lpstr>What is the Periodic Table?</vt:lpstr>
      <vt:lpstr>The Periodic Table contains over 100 different Elements</vt:lpstr>
      <vt:lpstr>What do the numbers and Letters mean?</vt:lpstr>
      <vt:lpstr>What do the numbers and Letters mean?</vt:lpstr>
      <vt:lpstr>PowerPoint Presentation</vt:lpstr>
      <vt:lpstr>So how is the Periodic Table arranged?</vt:lpstr>
      <vt:lpstr>PowerPoint Presentation</vt:lpstr>
      <vt:lpstr>Metals</vt:lpstr>
      <vt:lpstr>Nonmetals</vt:lpstr>
      <vt:lpstr>Metalloids</vt:lpstr>
      <vt:lpstr>Distributed Summarizing</vt:lpstr>
      <vt:lpstr>Periods</vt:lpstr>
      <vt:lpstr>Groups (Families)</vt:lpstr>
      <vt:lpstr>You probably know a family with several members who look a lot alike.  The Elements in a group or family in the periodic table often-but not always-have similar properties.  Although you are not expected to know the names of the similar “family groups”, here is a quick glance. [Names vary depending on source]</vt:lpstr>
      <vt:lpstr>Complete #14 on your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Distributed Summarizing</vt:lpstr>
      <vt:lpstr>Periodic Table and  States of Matter</vt:lpstr>
      <vt:lpstr>Let’s Review the Basics of the Periodic Table</vt:lpstr>
      <vt:lpstr>Reactivity of Elements</vt:lpstr>
      <vt:lpstr>Reactivity of Elements</vt:lpstr>
      <vt:lpstr>Reactivity of Elements</vt:lpstr>
      <vt:lpstr>Distributed Summarizing</vt:lpstr>
      <vt:lpstr>Complete #15 on your Notes</vt:lpstr>
      <vt:lpstr>Summarizing Strategy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Periodic Table</dc:title>
  <dc:creator>Geneva Baker</dc:creator>
  <cp:lastModifiedBy>Williamson, Kimberly</cp:lastModifiedBy>
  <cp:revision>56</cp:revision>
  <cp:lastPrinted>2014-05-05T14:23:22Z</cp:lastPrinted>
  <dcterms:created xsi:type="dcterms:W3CDTF">2007-10-30T02:08:39Z</dcterms:created>
  <dcterms:modified xsi:type="dcterms:W3CDTF">2016-11-01T17:33:07Z</dcterms:modified>
</cp:coreProperties>
</file>